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2"/>
  </p:notesMasterIdLst>
  <p:sldIdLst>
    <p:sldId id="309" r:id="rId5"/>
    <p:sldId id="3743" r:id="rId6"/>
    <p:sldId id="3933" r:id="rId7"/>
    <p:sldId id="3934" r:id="rId8"/>
    <p:sldId id="3935" r:id="rId9"/>
    <p:sldId id="3937" r:id="rId10"/>
    <p:sldId id="3936"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AAE40-8A33-E2AC-76A9-7A4CDF7E8C44}" name="Scott, Timothy" initials="ST" userId="S::timothy.scott@valkyrie.com::ec9c63bb-d413-43d4-af88-88fbd7ecd653" providerId="AD"/>
  <p188:author id="{DCCE68C1-5312-7B5C-82C6-2D1322D33CF1}" name="McDonald, Eric" initials="ME" userId="S::eric.mcdonald@valkyrie.com::48260b07-9e2e-415a-92e6-8fc89c7fa34e" providerId="AD"/>
  <p188:author id="{857AE0D5-7B15-CBA9-0460-F8B4AD93CCC8}" name="Cook, Ty" initials="TC" userId="S::ty.cook@valkyrie.com::e4564d75-fcf9-4cce-a788-1ce746ddb9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CE5"/>
    <a:srgbClr val="FFFFFF"/>
    <a:srgbClr val="094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9307E-01F9-DF02-0A7D-79562B377460}" v="7" dt="2026-05-19T03:27:26.394"/>
    <p1510:client id="{30BEDB47-4313-289E-BCEE-97F7602E780B}" v="11" dt="2026-05-19T04:05:25.230"/>
    <p1510:client id="{3FE6791A-06B5-C4F1-49AB-B91A83C8ECC4}" v="5" dt="2026-05-19T04:07:41.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Southern" userId="S::james.southern@valkyrie.com::a9bc57ad-a75d-4ad5-a3a4-b4e305e5d58c" providerId="AD" clId="Web-{3FE6791A-06B5-C4F1-49AB-B91A83C8ECC4}"/>
    <pc:docChg chg="modSld sldOrd">
      <pc:chgData name="James Southern" userId="S::james.southern@valkyrie.com::a9bc57ad-a75d-4ad5-a3a4-b4e305e5d58c" providerId="AD" clId="Web-{3FE6791A-06B5-C4F1-49AB-B91A83C8ECC4}" dt="2026-05-19T04:07:41.860" v="4"/>
      <pc:docMkLst>
        <pc:docMk/>
      </pc:docMkLst>
      <pc:sldChg chg="addSp modSp ord">
        <pc:chgData name="James Southern" userId="S::james.southern@valkyrie.com::a9bc57ad-a75d-4ad5-a3a4-b4e305e5d58c" providerId="AD" clId="Web-{3FE6791A-06B5-C4F1-49AB-B91A83C8ECC4}" dt="2026-05-19T04:07:41.860" v="4"/>
        <pc:sldMkLst>
          <pc:docMk/>
          <pc:sldMk cId="2490314821" sldId="3937"/>
        </pc:sldMkLst>
        <pc:picChg chg="add mod">
          <ac:chgData name="James Southern" userId="S::james.southern@valkyrie.com::a9bc57ad-a75d-4ad5-a3a4-b4e305e5d58c" providerId="AD" clId="Web-{3FE6791A-06B5-C4F1-49AB-B91A83C8ECC4}" dt="2026-05-19T04:07:28.063" v="3" actId="14100"/>
          <ac:picMkLst>
            <pc:docMk/>
            <pc:sldMk cId="2490314821" sldId="3937"/>
            <ac:picMk id="2" creationId="{C75C8D5C-6FAC-A3AF-C516-567BD14152CC}"/>
          </ac:picMkLst>
        </pc:picChg>
      </pc:sldChg>
    </pc:docChg>
  </pc:docChgLst>
  <pc:docChgLst>
    <pc:chgData name="James Southern" userId="S::james.southern@valkyrie.com::a9bc57ad-a75d-4ad5-a3a4-b4e305e5d58c" providerId="AD" clId="Web-{30BEDB47-4313-289E-BCEE-97F7602E780B}"/>
    <pc:docChg chg="addSld modSld">
      <pc:chgData name="James Southern" userId="S::james.southern@valkyrie.com::a9bc57ad-a75d-4ad5-a3a4-b4e305e5d58c" providerId="AD" clId="Web-{30BEDB47-4313-289E-BCEE-97F7602E780B}" dt="2026-05-19T04:05:25.230" v="9"/>
      <pc:docMkLst>
        <pc:docMk/>
      </pc:docMkLst>
      <pc:sldChg chg="addSp delSp modSp add replId">
        <pc:chgData name="James Southern" userId="S::james.southern@valkyrie.com::a9bc57ad-a75d-4ad5-a3a4-b4e305e5d58c" providerId="AD" clId="Web-{30BEDB47-4313-289E-BCEE-97F7602E780B}" dt="2026-05-19T04:05:25.230" v="9"/>
        <pc:sldMkLst>
          <pc:docMk/>
          <pc:sldMk cId="2490314821" sldId="3937"/>
        </pc:sldMkLst>
        <pc:spChg chg="add del">
          <ac:chgData name="James Southern" userId="S::james.southern@valkyrie.com::a9bc57ad-a75d-4ad5-a3a4-b4e305e5d58c" providerId="AD" clId="Web-{30BEDB47-4313-289E-BCEE-97F7602E780B}" dt="2026-05-19T04:05:25.230" v="9"/>
          <ac:spMkLst>
            <pc:docMk/>
            <pc:sldMk cId="2490314821" sldId="3937"/>
            <ac:spMk id="2" creationId="{C23DDC5B-A73F-6677-CBCF-122D4E494703}"/>
          </ac:spMkLst>
        </pc:spChg>
        <pc:spChg chg="del">
          <ac:chgData name="James Southern" userId="S::james.southern@valkyrie.com::a9bc57ad-a75d-4ad5-a3a4-b4e305e5d58c" providerId="AD" clId="Web-{30BEDB47-4313-289E-BCEE-97F7602E780B}" dt="2026-05-19T04:05:15.136" v="6"/>
          <ac:spMkLst>
            <pc:docMk/>
            <pc:sldMk cId="2490314821" sldId="3937"/>
            <ac:spMk id="3" creationId="{6F4283A5-8E7E-4523-5DAA-0393D3481456}"/>
          </ac:spMkLst>
        </pc:spChg>
        <pc:spChg chg="del">
          <ac:chgData name="James Southern" userId="S::james.southern@valkyrie.com::a9bc57ad-a75d-4ad5-a3a4-b4e305e5d58c" providerId="AD" clId="Web-{30BEDB47-4313-289E-BCEE-97F7602E780B}" dt="2026-05-19T04:05:08.495" v="4"/>
          <ac:spMkLst>
            <pc:docMk/>
            <pc:sldMk cId="2490314821" sldId="3937"/>
            <ac:spMk id="6" creationId="{1AAC9214-8777-E07B-4D34-33C20B1659A9}"/>
          </ac:spMkLst>
        </pc:spChg>
        <pc:spChg chg="del">
          <ac:chgData name="James Southern" userId="S::james.southern@valkyrie.com::a9bc57ad-a75d-4ad5-a3a4-b4e305e5d58c" providerId="AD" clId="Web-{30BEDB47-4313-289E-BCEE-97F7602E780B}" dt="2026-05-19T04:05:18.511" v="7"/>
          <ac:spMkLst>
            <pc:docMk/>
            <pc:sldMk cId="2490314821" sldId="3937"/>
            <ac:spMk id="9" creationId="{C23DDC5B-A73F-6677-CBCF-122D4E494703}"/>
          </ac:spMkLst>
        </pc:spChg>
        <pc:spChg chg="del mod">
          <ac:chgData name="James Southern" userId="S::james.southern@valkyrie.com::a9bc57ad-a75d-4ad5-a3a4-b4e305e5d58c" providerId="AD" clId="Web-{30BEDB47-4313-289E-BCEE-97F7602E780B}" dt="2026-05-19T04:05:05.089" v="3"/>
          <ac:spMkLst>
            <pc:docMk/>
            <pc:sldMk cId="2490314821" sldId="3937"/>
            <ac:spMk id="13" creationId="{F1DA8716-937E-A372-25D3-F741464971AD}"/>
          </ac:spMkLst>
        </pc:spChg>
        <pc:picChg chg="del">
          <ac:chgData name="James Southern" userId="S::james.southern@valkyrie.com::a9bc57ad-a75d-4ad5-a3a4-b4e305e5d58c" providerId="AD" clId="Web-{30BEDB47-4313-289E-BCEE-97F7602E780B}" dt="2026-05-19T04:05:11.214" v="5"/>
          <ac:picMkLst>
            <pc:docMk/>
            <pc:sldMk cId="2490314821" sldId="3937"/>
            <ac:picMk id="15" creationId="{9CFCA51C-854D-3EF7-8F4A-B1B7F41C57F2}"/>
          </ac:picMkLst>
        </pc:picChg>
      </pc:sldChg>
    </pc:docChg>
  </pc:docChgLst>
  <pc:docChgLst>
    <pc:chgData name="James Southern" userId="S::james.southern@valkyrie.com::a9bc57ad-a75d-4ad5-a3a4-b4e305e5d58c" providerId="AD" clId="Web-{0A89307E-01F9-DF02-0A7D-79562B377460}"/>
    <pc:docChg chg="modSld">
      <pc:chgData name="James Southern" userId="S::james.southern@valkyrie.com::a9bc57ad-a75d-4ad5-a3a4-b4e305e5d58c" providerId="AD" clId="Web-{0A89307E-01F9-DF02-0A7D-79562B377460}" dt="2026-05-19T03:27:25.628" v="4" actId="20577"/>
      <pc:docMkLst>
        <pc:docMk/>
      </pc:docMkLst>
      <pc:sldChg chg="modSp">
        <pc:chgData name="James Southern" userId="S::james.southern@valkyrie.com::a9bc57ad-a75d-4ad5-a3a4-b4e305e5d58c" providerId="AD" clId="Web-{0A89307E-01F9-DF02-0A7D-79562B377460}" dt="2026-05-19T03:27:25.628" v="4" actId="20577"/>
        <pc:sldMkLst>
          <pc:docMk/>
          <pc:sldMk cId="0" sldId="309"/>
        </pc:sldMkLst>
        <pc:spChg chg="mod">
          <ac:chgData name="James Southern" userId="S::james.southern@valkyrie.com::a9bc57ad-a75d-4ad5-a3a4-b4e305e5d58c" providerId="AD" clId="Web-{0A89307E-01F9-DF02-0A7D-79562B377460}" dt="2026-05-19T03:27:02.347" v="3" actId="20577"/>
          <ac:spMkLst>
            <pc:docMk/>
            <pc:sldMk cId="0" sldId="309"/>
            <ac:spMk id="6" creationId="{EE255D3A-88DE-DE3A-E512-D6E80A8A0CE1}"/>
          </ac:spMkLst>
        </pc:spChg>
        <pc:spChg chg="mod">
          <ac:chgData name="James Southern" userId="S::james.southern@valkyrie.com::a9bc57ad-a75d-4ad5-a3a4-b4e305e5d58c" providerId="AD" clId="Web-{0A89307E-01F9-DF02-0A7D-79562B377460}" dt="2026-05-19T03:27:25.628" v="4" actId="20577"/>
          <ac:spMkLst>
            <pc:docMk/>
            <pc:sldMk cId="0" sldId="309"/>
            <ac:spMk id="11" creationId="{48D2E469-FF53-4F85-F210-D9747B92BA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A907BF9-F379-4FB6-A283-BAE11BB061A2}" type="datetimeFigureOut">
              <a:rPr lang="en-US" smtClean="0"/>
              <a:t>5/18/2026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98F6635-A973-4AC7-9773-D1465BBE687F}" type="slidenum">
              <a:rPr lang="en-US" smtClean="0"/>
              <a:t>‹#›</a:t>
            </a:fld>
            <a:endParaRPr lang="en-US"/>
          </a:p>
        </p:txBody>
      </p:sp>
    </p:spTree>
    <p:extLst>
      <p:ext uri="{BB962C8B-B14F-4D97-AF65-F5344CB8AC3E}">
        <p14:creationId xmlns:p14="http://schemas.microsoft.com/office/powerpoint/2010/main" val="95633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64F39ECE-DDFA-8109-EC44-2427256D2EBF}"/>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March 2008</a:t>
            </a:r>
          </a:p>
        </p:txBody>
      </p:sp>
      <p:sp>
        <p:nvSpPr>
          <p:cNvPr id="11267" name="Rectangle 6">
            <a:extLst>
              <a:ext uri="{FF2B5EF4-FFF2-40B4-BE49-F238E27FC236}">
                <a16:creationId xmlns:a16="http://schemas.microsoft.com/office/drawing/2014/main" id="{C3FD7D82-8A3D-824E-FEBE-75538E5B854D}"/>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ROLANDS &amp; ASSOCIATES Corporation</a:t>
            </a:r>
          </a:p>
        </p:txBody>
      </p:sp>
      <p:sp>
        <p:nvSpPr>
          <p:cNvPr id="11268" name="Rectangle 7">
            <a:extLst>
              <a:ext uri="{FF2B5EF4-FFF2-40B4-BE49-F238E27FC236}">
                <a16:creationId xmlns:a16="http://schemas.microsoft.com/office/drawing/2014/main" id="{441A4EA1-30F2-C118-84FC-A4EF34443A8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259B0F-22CA-46EA-91D2-9C9BFF2387CE}" type="slidenum">
              <a:rPr lang="en-US" altLang="en-US" sz="1200" smtClean="0"/>
              <a:pPr/>
              <a:t>1</a:t>
            </a:fld>
            <a:endParaRPr lang="en-US" altLang="en-US" sz="1200"/>
          </a:p>
        </p:txBody>
      </p:sp>
      <p:sp>
        <p:nvSpPr>
          <p:cNvPr id="11269" name="Rectangle 2">
            <a:extLst>
              <a:ext uri="{FF2B5EF4-FFF2-40B4-BE49-F238E27FC236}">
                <a16:creationId xmlns:a16="http://schemas.microsoft.com/office/drawing/2014/main" id="{D1832F5A-8BC8-6D7C-C180-A10DA61224A3}"/>
              </a:ext>
            </a:extLst>
          </p:cNvPr>
          <p:cNvSpPr>
            <a:spLocks noGrp="1" noRot="1" noChangeAspect="1" noChangeArrowheads="1" noTextEdit="1"/>
          </p:cNvSpPr>
          <p:nvPr>
            <p:ph type="sldImg"/>
          </p:nvPr>
        </p:nvSpPr>
        <p:spPr>
          <a:xfrm>
            <a:off x="382588" y="685800"/>
            <a:ext cx="6096000" cy="3429000"/>
          </a:xfrm>
          <a:solidFill>
            <a:srgbClr val="FFFFFF"/>
          </a:solidFill>
          <a:ln/>
        </p:spPr>
      </p:sp>
      <p:sp>
        <p:nvSpPr>
          <p:cNvPr id="11270" name="Rectangle 3">
            <a:extLst>
              <a:ext uri="{FF2B5EF4-FFF2-40B4-BE49-F238E27FC236}">
                <a16:creationId xmlns:a16="http://schemas.microsoft.com/office/drawing/2014/main" id="{1E0E7A2D-7A9B-5381-3FB0-169975372D46}"/>
              </a:ext>
            </a:extLst>
          </p:cNvPr>
          <p:cNvSpPr>
            <a:spLocks noGrp="1" noChangeArrowheads="1"/>
          </p:cNvSpPr>
          <p:nvPr>
            <p:ph type="body" idx="1"/>
          </p:nvPr>
        </p:nvSpPr>
        <p:spPr>
          <a:solidFill>
            <a:srgbClr val="FFFFFF"/>
          </a:solidFill>
          <a:ln>
            <a:solidFill>
              <a:srgbClr val="000000"/>
            </a:solidFill>
          </a:ln>
        </p:spPr>
        <p:txBody>
          <a:bodyPr/>
          <a:lstStyle/>
          <a:p>
            <a:r>
              <a:rPr lang="en-US" b="1"/>
              <a:t>Slide 1: Title Slide – The Inaugural JTLS-GO Operational Lifecycle Practicum</a:t>
            </a:r>
          </a:p>
          <a:p>
            <a:r>
              <a:rPr lang="en-US" b="1"/>
              <a:t>Time:</a:t>
            </a:r>
            <a:r>
              <a:rPr lang="en-US"/>
              <a:t> 2 Minutes </a:t>
            </a:r>
            <a:r>
              <a:rPr lang="en-US" b="1"/>
              <a:t>Script:</a:t>
            </a:r>
            <a:r>
              <a:rPr lang="en-US"/>
              <a:t> "Good morning, colleagues and fellow JTLS-GO practitioners. My name is Vance Southern. Today, I’m briefing you on a significant milestone in our international training portfolio: the Ukraine NDU Training Program.</a:t>
            </a:r>
          </a:p>
          <a:p>
            <a:r>
              <a:rPr lang="en-US"/>
              <a:t>We’ve officially designated this as the 'Operational Lifecycle Practicum.' It represents a fundamental shift from traditional software instruction to a full-spectrum capability build. We didn't just teach a class; we helped a partner build a national simulation capability from a blank database all the way to staff-level operational analysis."</a:t>
            </a:r>
          </a:p>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2: The 6-Week Curriculum Roadmap (Virtual &amp; In-Person)</a:t>
            </a:r>
          </a:p>
          <a:p>
            <a:r>
              <a:rPr lang="en-US" b="1"/>
              <a:t>Time:</a:t>
            </a:r>
            <a:r>
              <a:rPr lang="en-US"/>
              <a:t> 6 Minutes </a:t>
            </a:r>
            <a:r>
              <a:rPr lang="en-US" b="1"/>
              <a:t>Script:</a:t>
            </a:r>
            <a:r>
              <a:rPr lang="en-US"/>
              <a:t> "This was a marathon, not a sprint. We broke the 6-week curriculum into three major blocks delivered virtually, followed by an intensive in-person seminar.</a:t>
            </a:r>
          </a:p>
          <a:p>
            <a:r>
              <a:rPr lang="en-US"/>
              <a:t>In </a:t>
            </a:r>
            <a:r>
              <a:rPr lang="en-US" b="1"/>
              <a:t>Weeks 1 through 3</a:t>
            </a:r>
            <a:r>
              <a:rPr lang="en-US"/>
              <a:t>, we lived in the DDS. The focus was on the 'ingredients'—customizing TUPs, SUPs, and HUPs to reflect the current reality of their theater. They didn't just learn the interface; they built their entire national Order of Battle.</a:t>
            </a:r>
          </a:p>
          <a:p>
            <a:r>
              <a:rPr lang="en-US" b="1"/>
              <a:t>Weeks 4 and 5</a:t>
            </a:r>
            <a:r>
              <a:rPr lang="en-US"/>
              <a:t> moved into Scenario Engineering. We moved away from generic playboxes and into focused vignettes. We looked at multi-domain operations and theater-specific environments, including the complex civilian and military interactions unique to their current situation.</a:t>
            </a:r>
          </a:p>
          <a:p>
            <a:r>
              <a:rPr lang="en-US"/>
              <a:t>Finally, in </a:t>
            </a:r>
            <a:r>
              <a:rPr lang="en-US" b="1"/>
              <a:t>Week 6</a:t>
            </a:r>
            <a:r>
              <a:rPr lang="en-US"/>
              <a:t>, we 'Operationalized' the data. This was the capstone where the staff executed their own planned operations, culminating in the handoff of the validated Ukraine64 master files. The outcome was clear: they transitioned from trainees to practitioners capable of independent national defense wargaming."</a:t>
            </a:r>
          </a:p>
          <a:p>
            <a:endParaRPr lang="en-US"/>
          </a:p>
        </p:txBody>
      </p:sp>
      <p:sp>
        <p:nvSpPr>
          <p:cNvPr id="4" name="Slide Number Placeholder 3"/>
          <p:cNvSpPr>
            <a:spLocks noGrp="1"/>
          </p:cNvSpPr>
          <p:nvPr>
            <p:ph type="sldNum" sz="quarter" idx="5"/>
          </p:nvPr>
        </p:nvSpPr>
        <p:spPr/>
        <p:txBody>
          <a:bodyPr/>
          <a:lstStyle/>
          <a:p>
            <a:fld id="{C98F6635-A973-4AC7-9773-D1465BBE687F}" type="slidenum">
              <a:rPr lang="en-US" smtClean="0"/>
              <a:t>2</a:t>
            </a:fld>
            <a:endParaRPr lang="en-US"/>
          </a:p>
        </p:txBody>
      </p:sp>
    </p:spTree>
    <p:extLst>
      <p:ext uri="{BB962C8B-B14F-4D97-AF65-F5344CB8AC3E}">
        <p14:creationId xmlns:p14="http://schemas.microsoft.com/office/powerpoint/2010/main" val="110943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3: The Power of the Practicum: Immersion and Ownership</a:t>
            </a:r>
          </a:p>
          <a:p>
            <a:r>
              <a:rPr lang="en-US" b="1"/>
              <a:t>Time:</a:t>
            </a:r>
            <a:r>
              <a:rPr lang="en-US"/>
              <a:t> 5 Minutes </a:t>
            </a:r>
            <a:r>
              <a:rPr lang="en-US" b="1"/>
              <a:t>Script:</a:t>
            </a:r>
            <a:r>
              <a:rPr lang="en-US"/>
              <a:t> "Why did this work so well? It comes down to ownership. In a traditional course, we provide the scenario. In this Practicum, the trainees built their own.</a:t>
            </a:r>
          </a:p>
          <a:p>
            <a:r>
              <a:rPr lang="en-US"/>
              <a:t>This 'Active Build Model' meant that when an error occurred in execution, the trainees knew exactly where to look in the database to fix it. This created a level of troubleshooting proficiency we rarely see in standard courses. By the time we reached the final AAR, the students weren't just participating in a game—they were defending a scenario they had engineered from the ground up. This approach ensures long-term system sustainability once our team leaves the room."</a:t>
            </a:r>
          </a:p>
          <a:p>
            <a:endParaRPr lang="en-US"/>
          </a:p>
        </p:txBody>
      </p:sp>
      <p:sp>
        <p:nvSpPr>
          <p:cNvPr id="4" name="Slide Number Placeholder 3"/>
          <p:cNvSpPr>
            <a:spLocks noGrp="1"/>
          </p:cNvSpPr>
          <p:nvPr>
            <p:ph type="sldNum" sz="quarter" idx="5"/>
          </p:nvPr>
        </p:nvSpPr>
        <p:spPr/>
        <p:txBody>
          <a:bodyPr/>
          <a:lstStyle/>
          <a:p>
            <a:fld id="{C98F6635-A973-4AC7-9773-D1465BBE687F}" type="slidenum">
              <a:rPr lang="en-US" smtClean="0"/>
              <a:t>3</a:t>
            </a:fld>
            <a:endParaRPr lang="en-US"/>
          </a:p>
        </p:txBody>
      </p:sp>
    </p:spTree>
    <p:extLst>
      <p:ext uri="{BB962C8B-B14F-4D97-AF65-F5344CB8AC3E}">
        <p14:creationId xmlns:p14="http://schemas.microsoft.com/office/powerpoint/2010/main" val="348207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4: Practicum vs. Traditional Training</a:t>
            </a:r>
          </a:p>
          <a:p>
            <a:r>
              <a:rPr lang="en-US" b="1"/>
              <a:t>Time:</a:t>
            </a:r>
            <a:r>
              <a:rPr lang="en-US"/>
              <a:t> 4 Minutes </a:t>
            </a:r>
            <a:r>
              <a:rPr lang="en-US" b="1"/>
              <a:t>Script:</a:t>
            </a:r>
            <a:r>
              <a:rPr lang="en-US"/>
              <a:t> "If we look at the comparison on this slide, the differences are stark. Standard courses often stop at interface familiarization. We pushed for </a:t>
            </a:r>
            <a:r>
              <a:rPr lang="en-US" b="1"/>
              <a:t>Operational Capability</a:t>
            </a:r>
            <a:r>
              <a:rPr lang="en-US"/>
              <a:t>.</a:t>
            </a:r>
          </a:p>
          <a:p>
            <a:r>
              <a:rPr lang="en-US"/>
              <a:t>Instead of generic exercises, we used a </a:t>
            </a:r>
            <a:r>
              <a:rPr lang="en-US" b="1"/>
              <a:t>High-Fidelity National ORBAT</a:t>
            </a:r>
            <a:r>
              <a:rPr lang="en-US"/>
              <a:t>. This allowed the attendees to see the immediate value of the simulation for their day-to-day planning. The final outcome wasn't just a certificate of attendance—it was a master database handoff that was ready for immediate use by their General Staff. We empowered them with 'Independent National Reach,' meaning they can now troubleshoot and evolve their scenarios without needing to wait for a technical reach-back."</a:t>
            </a:r>
          </a:p>
          <a:p>
            <a:endParaRPr lang="en-US"/>
          </a:p>
        </p:txBody>
      </p:sp>
      <p:sp>
        <p:nvSpPr>
          <p:cNvPr id="4" name="Slide Number Placeholder 3"/>
          <p:cNvSpPr>
            <a:spLocks noGrp="1"/>
          </p:cNvSpPr>
          <p:nvPr>
            <p:ph type="sldNum" sz="quarter" idx="5"/>
          </p:nvPr>
        </p:nvSpPr>
        <p:spPr/>
        <p:txBody>
          <a:bodyPr/>
          <a:lstStyle/>
          <a:p>
            <a:fld id="{C98F6635-A973-4AC7-9773-D1465BBE687F}" type="slidenum">
              <a:rPr lang="en-US" smtClean="0"/>
              <a:t>4</a:t>
            </a:fld>
            <a:endParaRPr lang="en-US"/>
          </a:p>
        </p:txBody>
      </p:sp>
    </p:spTree>
    <p:extLst>
      <p:ext uri="{BB962C8B-B14F-4D97-AF65-F5344CB8AC3E}">
        <p14:creationId xmlns:p14="http://schemas.microsoft.com/office/powerpoint/2010/main" val="41659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5: Theater-Specific Insights &amp; The Complexity Curve</a:t>
            </a:r>
          </a:p>
          <a:p>
            <a:r>
              <a:rPr lang="en-US" b="1"/>
              <a:t>Time:</a:t>
            </a:r>
            <a:r>
              <a:rPr lang="en-US"/>
              <a:t> 8 Minutes </a:t>
            </a:r>
            <a:r>
              <a:rPr lang="en-US" b="1"/>
              <a:t>Script:</a:t>
            </a:r>
            <a:r>
              <a:rPr lang="en-US"/>
              <a:t> "This is where the training got truly innovative. Because we had over 40 virtual attendees who were seasoned professionals, they pushed the system into new and unexpected ways.</a:t>
            </a:r>
          </a:p>
          <a:p>
            <a:r>
              <a:rPr lang="en-US"/>
              <a:t>As they became more comfortable with the environment, their questions moved from 'how-to' to high-level 'decision science.' They began to identify potential risks and critical decision points within the simulation. This pushed us to home in on specific requirements that aren't usually the focus of a standard build.</a:t>
            </a:r>
          </a:p>
          <a:p>
            <a:r>
              <a:rPr lang="en-US"/>
              <a:t>For example, we spent significant time on </a:t>
            </a:r>
            <a:r>
              <a:rPr lang="en-US" b="1"/>
              <a:t>Logistics and Attritional Modeling</a:t>
            </a:r>
            <a:r>
              <a:rPr lang="en-US"/>
              <a:t>. We looked at </a:t>
            </a:r>
            <a:r>
              <a:rPr lang="en-US" b="1"/>
              <a:t>Maintenance and Equipment Recovery operations</a:t>
            </a:r>
            <a:r>
              <a:rPr lang="en-US"/>
              <a:t>—modeling how a damaged platform moves from the front to a repair shop and back. We explored </a:t>
            </a:r>
            <a:r>
              <a:rPr lang="en-US" b="1"/>
              <a:t>Self-Defense capabilities</a:t>
            </a:r>
            <a:r>
              <a:rPr lang="en-US"/>
              <a:t>, focusing on cover and concealment for non-combatant units. They also utilized </a:t>
            </a:r>
            <a:r>
              <a:rPr lang="en-US" b="1"/>
              <a:t>High-Resolution Units (HRUs)</a:t>
            </a:r>
            <a:r>
              <a:rPr lang="en-US"/>
              <a:t> to get the granular data needed for senior planners. They weren't just learning JTLS-GO; they were using it to solve the most complex problems of modern warfare."</a:t>
            </a:r>
          </a:p>
          <a:p>
            <a:endParaRPr lang="en-US"/>
          </a:p>
        </p:txBody>
      </p:sp>
      <p:sp>
        <p:nvSpPr>
          <p:cNvPr id="4" name="Slide Number Placeholder 3"/>
          <p:cNvSpPr>
            <a:spLocks noGrp="1"/>
          </p:cNvSpPr>
          <p:nvPr>
            <p:ph type="sldNum" sz="quarter" idx="5"/>
          </p:nvPr>
        </p:nvSpPr>
        <p:spPr/>
        <p:txBody>
          <a:bodyPr/>
          <a:lstStyle/>
          <a:p>
            <a:fld id="{C98F6635-A973-4AC7-9773-D1465BBE687F}" type="slidenum">
              <a:rPr lang="en-US" smtClean="0"/>
              <a:t>5</a:t>
            </a:fld>
            <a:endParaRPr lang="en-US"/>
          </a:p>
        </p:txBody>
      </p:sp>
    </p:spTree>
    <p:extLst>
      <p:ext uri="{BB962C8B-B14F-4D97-AF65-F5344CB8AC3E}">
        <p14:creationId xmlns:p14="http://schemas.microsoft.com/office/powerpoint/2010/main" val="408564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180B7-06FA-0BC6-5F42-EFCD10226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D726A-0065-E51F-BF27-460310579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803B6-F27F-4F30-4304-4E971A368484}"/>
              </a:ext>
            </a:extLst>
          </p:cNvPr>
          <p:cNvSpPr>
            <a:spLocks noGrp="1"/>
          </p:cNvSpPr>
          <p:nvPr>
            <p:ph type="body" idx="1"/>
          </p:nvPr>
        </p:nvSpPr>
        <p:spPr/>
        <p:txBody>
          <a:bodyPr/>
          <a:lstStyle/>
          <a:p>
            <a:r>
              <a:rPr lang="en-US" b="1"/>
              <a:t>Slide 5: Theater-Specific Insights &amp; The Complexity Curve</a:t>
            </a:r>
          </a:p>
          <a:p>
            <a:r>
              <a:rPr lang="en-US" b="1"/>
              <a:t>Time:</a:t>
            </a:r>
            <a:r>
              <a:rPr lang="en-US"/>
              <a:t> 8 Minutes </a:t>
            </a:r>
            <a:r>
              <a:rPr lang="en-US" b="1"/>
              <a:t>Script:</a:t>
            </a:r>
            <a:r>
              <a:rPr lang="en-US"/>
              <a:t> "This is where the training got truly innovative. Because we had over 40 virtual attendees who were seasoned professionals, they pushed the system into new and unexpected ways.</a:t>
            </a:r>
          </a:p>
          <a:p>
            <a:r>
              <a:rPr lang="en-US"/>
              <a:t>As they became more comfortable with the environment, their questions moved from 'how-to' to high-level 'decision science.' They began to identify potential risks and critical decision points within the simulation. This pushed us to home in on specific requirements that aren't usually the focus of a standard build.</a:t>
            </a:r>
          </a:p>
          <a:p>
            <a:r>
              <a:rPr lang="en-US"/>
              <a:t>For example, we spent significant time on </a:t>
            </a:r>
            <a:r>
              <a:rPr lang="en-US" b="1"/>
              <a:t>Logistics and Attritional Modeling</a:t>
            </a:r>
            <a:r>
              <a:rPr lang="en-US"/>
              <a:t>. We looked at </a:t>
            </a:r>
            <a:r>
              <a:rPr lang="en-US" b="1"/>
              <a:t>Maintenance and Equipment Recovery operations</a:t>
            </a:r>
            <a:r>
              <a:rPr lang="en-US"/>
              <a:t>—modeling how a damaged platform moves from the front to a repair shop and back. We explored </a:t>
            </a:r>
            <a:r>
              <a:rPr lang="en-US" b="1"/>
              <a:t>Self-Defense capabilities</a:t>
            </a:r>
            <a:r>
              <a:rPr lang="en-US"/>
              <a:t>, focusing on cover and concealment for non-combatant units. They also utilized </a:t>
            </a:r>
            <a:r>
              <a:rPr lang="en-US" b="1"/>
              <a:t>High-Resolution Units (HRUs)</a:t>
            </a:r>
            <a:r>
              <a:rPr lang="en-US"/>
              <a:t> to get the granular data needed for senior planners. They weren't just learning JTLS-GO; they were using it to solve the most complex problems of modern warfare."</a:t>
            </a:r>
          </a:p>
          <a:p>
            <a:endParaRPr lang="en-US"/>
          </a:p>
        </p:txBody>
      </p:sp>
      <p:sp>
        <p:nvSpPr>
          <p:cNvPr id="4" name="Slide Number Placeholder 3">
            <a:extLst>
              <a:ext uri="{FF2B5EF4-FFF2-40B4-BE49-F238E27FC236}">
                <a16:creationId xmlns:a16="http://schemas.microsoft.com/office/drawing/2014/main" id="{FA9AA1CA-10F9-0E57-24E8-4CD6CEAEE1DC}"/>
              </a:ext>
            </a:extLst>
          </p:cNvPr>
          <p:cNvSpPr>
            <a:spLocks noGrp="1"/>
          </p:cNvSpPr>
          <p:nvPr>
            <p:ph type="sldNum" sz="quarter" idx="5"/>
          </p:nvPr>
        </p:nvSpPr>
        <p:spPr/>
        <p:txBody>
          <a:bodyPr/>
          <a:lstStyle/>
          <a:p>
            <a:fld id="{C98F6635-A973-4AC7-9773-D1465BBE687F}" type="slidenum">
              <a:rPr lang="en-US" smtClean="0"/>
              <a:t>6</a:t>
            </a:fld>
            <a:endParaRPr lang="en-US"/>
          </a:p>
        </p:txBody>
      </p:sp>
    </p:spTree>
    <p:extLst>
      <p:ext uri="{BB962C8B-B14F-4D97-AF65-F5344CB8AC3E}">
        <p14:creationId xmlns:p14="http://schemas.microsoft.com/office/powerpoint/2010/main" val="191518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5: Theater-Specific Insights &amp; The Complexity Curve</a:t>
            </a:r>
          </a:p>
          <a:p>
            <a:r>
              <a:rPr lang="en-US" b="1"/>
              <a:t>Time:</a:t>
            </a:r>
            <a:r>
              <a:rPr lang="en-US"/>
              <a:t> 8 Minutes </a:t>
            </a:r>
            <a:r>
              <a:rPr lang="en-US" b="1"/>
              <a:t>Script:</a:t>
            </a:r>
            <a:r>
              <a:rPr lang="en-US"/>
              <a:t> "This is where the training got truly innovative. Because we had over 40 virtual attendees who were seasoned professionals, they pushed the system into new and unexpected ways.</a:t>
            </a:r>
          </a:p>
          <a:p>
            <a:r>
              <a:rPr lang="en-US"/>
              <a:t>As they became more comfortable with the environment, their questions moved from 'how-to' to high-level 'decision science.' They began to identify potential risks and critical decision points within the simulation. This pushed us to home in on specific requirements that aren't usually the focus of a standard build.</a:t>
            </a:r>
          </a:p>
          <a:p>
            <a:r>
              <a:rPr lang="en-US"/>
              <a:t>For example, we spent significant time on </a:t>
            </a:r>
            <a:r>
              <a:rPr lang="en-US" b="1"/>
              <a:t>Logistics and Attritional Modeling</a:t>
            </a:r>
            <a:r>
              <a:rPr lang="en-US"/>
              <a:t>. We looked at </a:t>
            </a:r>
            <a:r>
              <a:rPr lang="en-US" b="1"/>
              <a:t>Maintenance and Equipment Recovery operations</a:t>
            </a:r>
            <a:r>
              <a:rPr lang="en-US"/>
              <a:t>—modeling how a damaged platform moves from the front to a repair shop and back. We explored </a:t>
            </a:r>
            <a:r>
              <a:rPr lang="en-US" b="1"/>
              <a:t>Self-Defense capabilities</a:t>
            </a:r>
            <a:r>
              <a:rPr lang="en-US"/>
              <a:t>, focusing on cover and concealment for non-combatant units. They also utilized </a:t>
            </a:r>
            <a:r>
              <a:rPr lang="en-US" b="1"/>
              <a:t>High-Resolution Units (HRUs)</a:t>
            </a:r>
            <a:r>
              <a:rPr lang="en-US"/>
              <a:t> to get the granular data needed for senior planners. They weren't just learning JTLS-GO; they were using it to solve the most complex problems of modern warfare."</a:t>
            </a:r>
          </a:p>
          <a:p>
            <a:endParaRPr lang="en-US"/>
          </a:p>
        </p:txBody>
      </p:sp>
      <p:sp>
        <p:nvSpPr>
          <p:cNvPr id="4" name="Slide Number Placeholder 3"/>
          <p:cNvSpPr>
            <a:spLocks noGrp="1"/>
          </p:cNvSpPr>
          <p:nvPr>
            <p:ph type="sldNum" sz="quarter" idx="5"/>
          </p:nvPr>
        </p:nvSpPr>
        <p:spPr/>
        <p:txBody>
          <a:bodyPr/>
          <a:lstStyle/>
          <a:p>
            <a:fld id="{C98F6635-A973-4AC7-9773-D1465BBE687F}" type="slidenum">
              <a:rPr lang="en-US" smtClean="0"/>
              <a:t>7</a:t>
            </a:fld>
            <a:endParaRPr lang="en-US"/>
          </a:p>
        </p:txBody>
      </p:sp>
    </p:spTree>
    <p:extLst>
      <p:ext uri="{BB962C8B-B14F-4D97-AF65-F5344CB8AC3E}">
        <p14:creationId xmlns:p14="http://schemas.microsoft.com/office/powerpoint/2010/main" val="319115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D6401CB-A442-68CB-FD6C-81FB40B9E16F}"/>
              </a:ext>
            </a:extLst>
          </p:cNvPr>
          <p:cNvSpPr/>
          <p:nvPr userDrawn="1"/>
        </p:nvSpPr>
        <p:spPr>
          <a:xfrm flipH="1" flipV="1">
            <a:off x="1332788" y="856488"/>
            <a:ext cx="10478212" cy="6020582"/>
          </a:xfrm>
          <a:custGeom>
            <a:avLst/>
            <a:gdLst>
              <a:gd name="connsiteX0" fmla="*/ 8133809 w 10478212"/>
              <a:gd name="connsiteY0" fmla="*/ 6020582 h 6020582"/>
              <a:gd name="connsiteX1" fmla="*/ 0 w 10478212"/>
              <a:gd name="connsiteY1" fmla="*/ 6020582 h 6020582"/>
              <a:gd name="connsiteX2" fmla="*/ 0 w 10478212"/>
              <a:gd name="connsiteY2" fmla="*/ 0 h 6020582"/>
              <a:gd name="connsiteX3" fmla="*/ 8430842 w 10478212"/>
              <a:gd name="connsiteY3" fmla="*/ 0 h 6020582"/>
              <a:gd name="connsiteX4" fmla="*/ 10478212 w 10478212"/>
              <a:gd name="connsiteY4" fmla="*/ 6019966 h 6020582"/>
              <a:gd name="connsiteX5" fmla="*/ 8133809 w 10478212"/>
              <a:gd name="connsiteY5" fmla="*/ 6019966 h 602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8212" h="6020582">
                <a:moveTo>
                  <a:pt x="8133809" y="6020582"/>
                </a:moveTo>
                <a:lnTo>
                  <a:pt x="0" y="6020582"/>
                </a:lnTo>
                <a:lnTo>
                  <a:pt x="0" y="0"/>
                </a:lnTo>
                <a:lnTo>
                  <a:pt x="8430842" y="0"/>
                </a:lnTo>
                <a:lnTo>
                  <a:pt x="10478212" y="6019966"/>
                </a:lnTo>
                <a:lnTo>
                  <a:pt x="8133809" y="6019966"/>
                </a:lnTo>
                <a:close/>
              </a:path>
            </a:pathLst>
          </a:custGeom>
          <a:solidFill>
            <a:srgbClr val="5DA9E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608F8134-69F2-5246-69B7-C883B5AB0BA7}"/>
              </a:ext>
            </a:extLst>
          </p:cNvPr>
          <p:cNvSpPr/>
          <p:nvPr userDrawn="1"/>
        </p:nvSpPr>
        <p:spPr>
          <a:xfrm flipH="1" flipV="1">
            <a:off x="1231186" y="-17506"/>
            <a:ext cx="10960812" cy="6894576"/>
          </a:xfrm>
          <a:custGeom>
            <a:avLst/>
            <a:gdLst>
              <a:gd name="connsiteX0" fmla="*/ 8616409 w 10960812"/>
              <a:gd name="connsiteY0" fmla="*/ 6894576 h 6894576"/>
              <a:gd name="connsiteX1" fmla="*/ 0 w 10960812"/>
              <a:gd name="connsiteY1" fmla="*/ 6894576 h 6894576"/>
              <a:gd name="connsiteX2" fmla="*/ 0 w 10960812"/>
              <a:gd name="connsiteY2" fmla="*/ 0 h 6894576"/>
              <a:gd name="connsiteX3" fmla="*/ 8616409 w 10960812"/>
              <a:gd name="connsiteY3" fmla="*/ 0 h 6894576"/>
              <a:gd name="connsiteX4" fmla="*/ 8616409 w 10960812"/>
              <a:gd name="connsiteY4" fmla="*/ 615 h 6894576"/>
              <a:gd name="connsiteX5" fmla="*/ 10960812 w 10960812"/>
              <a:gd name="connsiteY5" fmla="*/ 6893960 h 6894576"/>
              <a:gd name="connsiteX6" fmla="*/ 8616409 w 10960812"/>
              <a:gd name="connsiteY6" fmla="*/ 6893960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0812" h="6894576">
                <a:moveTo>
                  <a:pt x="8616409" y="6894576"/>
                </a:moveTo>
                <a:lnTo>
                  <a:pt x="0" y="6894576"/>
                </a:lnTo>
                <a:lnTo>
                  <a:pt x="0" y="0"/>
                </a:lnTo>
                <a:lnTo>
                  <a:pt x="8616409" y="0"/>
                </a:lnTo>
                <a:lnTo>
                  <a:pt x="8616409" y="615"/>
                </a:lnTo>
                <a:lnTo>
                  <a:pt x="10960812" y="6893960"/>
                </a:lnTo>
                <a:lnTo>
                  <a:pt x="8616409" y="6893960"/>
                </a:lnTo>
                <a:close/>
              </a:path>
            </a:pathLst>
          </a:cu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ABD23DEC-B3CC-8C78-FDD9-9214D5869178}"/>
              </a:ext>
            </a:extLst>
          </p:cNvPr>
          <p:cNvSpPr/>
          <p:nvPr userDrawn="1"/>
        </p:nvSpPr>
        <p:spPr>
          <a:xfrm flipH="1" flipV="1">
            <a:off x="1898504" y="1420368"/>
            <a:ext cx="2509503" cy="5456702"/>
          </a:xfrm>
          <a:custGeom>
            <a:avLst/>
            <a:gdLst>
              <a:gd name="connsiteX0" fmla="*/ 2509503 w 2509503"/>
              <a:gd name="connsiteY0" fmla="*/ 5456086 h 5456702"/>
              <a:gd name="connsiteX1" fmla="*/ 2344403 w 2509503"/>
              <a:gd name="connsiteY1" fmla="*/ 5456086 h 5456702"/>
              <a:gd name="connsiteX2" fmla="*/ 488807 w 2509503"/>
              <a:gd name="connsiteY2" fmla="*/ 0 h 5456702"/>
              <a:gd name="connsiteX3" fmla="*/ 653907 w 2509503"/>
              <a:gd name="connsiteY3" fmla="*/ 0 h 5456702"/>
              <a:gd name="connsiteX4" fmla="*/ 165100 w 2509503"/>
              <a:gd name="connsiteY4" fmla="*/ 5456702 h 5456702"/>
              <a:gd name="connsiteX5" fmla="*/ 0 w 2509503"/>
              <a:gd name="connsiteY5" fmla="*/ 5456702 h 5456702"/>
              <a:gd name="connsiteX6" fmla="*/ 0 w 2509503"/>
              <a:gd name="connsiteY6" fmla="*/ 5456086 h 5456702"/>
              <a:gd name="connsiteX7" fmla="*/ 165100 w 2509503"/>
              <a:gd name="connsiteY7" fmla="*/ 5456086 h 545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503" h="5456702">
                <a:moveTo>
                  <a:pt x="2509503" y="5456086"/>
                </a:moveTo>
                <a:lnTo>
                  <a:pt x="2344403" y="5456086"/>
                </a:lnTo>
                <a:lnTo>
                  <a:pt x="488807" y="0"/>
                </a:lnTo>
                <a:lnTo>
                  <a:pt x="653907" y="0"/>
                </a:lnTo>
                <a:close/>
                <a:moveTo>
                  <a:pt x="165100" y="5456702"/>
                </a:moveTo>
                <a:lnTo>
                  <a:pt x="0" y="5456702"/>
                </a:lnTo>
                <a:lnTo>
                  <a:pt x="0" y="5456086"/>
                </a:lnTo>
                <a:lnTo>
                  <a:pt x="165100" y="5456086"/>
                </a:ln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B7C357DD-AC4D-4627-DF8D-BD36AB40C246}"/>
              </a:ext>
            </a:extLst>
          </p:cNvPr>
          <p:cNvSpPr/>
          <p:nvPr userDrawn="1"/>
        </p:nvSpPr>
        <p:spPr>
          <a:xfrm rot="3174144" flipH="1" flipV="1">
            <a:off x="8167138" y="-108795"/>
            <a:ext cx="5992514" cy="3859787"/>
          </a:xfrm>
          <a:custGeom>
            <a:avLst/>
            <a:gdLst>
              <a:gd name="connsiteX0" fmla="*/ 5992514 w 5992514"/>
              <a:gd name="connsiteY0" fmla="*/ 1017293 h 3859787"/>
              <a:gd name="connsiteX1" fmla="*/ 3842941 w 5992514"/>
              <a:gd name="connsiteY1" fmla="*/ 3859787 h 3859787"/>
              <a:gd name="connsiteX2" fmla="*/ 0 w 5992514"/>
              <a:gd name="connsiteY2" fmla="*/ 953647 h 3859787"/>
              <a:gd name="connsiteX3" fmla="*/ 2868771 w 5992514"/>
              <a:gd name="connsiteY3" fmla="*/ 0 h 3859787"/>
              <a:gd name="connsiteX4" fmla="*/ 5929007 w 5992514"/>
              <a:gd name="connsiteY4" fmla="*/ 1017294 h 38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2514" h="3859787">
                <a:moveTo>
                  <a:pt x="5992514" y="1017293"/>
                </a:moveTo>
                <a:lnTo>
                  <a:pt x="3842941" y="3859787"/>
                </a:lnTo>
                <a:lnTo>
                  <a:pt x="0" y="953647"/>
                </a:lnTo>
                <a:lnTo>
                  <a:pt x="2868771" y="0"/>
                </a:lnTo>
                <a:lnTo>
                  <a:pt x="5929007" y="1017294"/>
                </a:lnTo>
                <a:close/>
              </a:path>
            </a:pathLst>
          </a:custGeom>
          <a:gradFill flip="none" rotWithShape="1">
            <a:gsLst>
              <a:gs pos="34000">
                <a:srgbClr val="094074"/>
              </a:gs>
              <a:gs pos="97000">
                <a:schemeClr val="tx1">
                  <a:alpha val="22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10" name="Title 1">
            <a:extLst>
              <a:ext uri="{FF2B5EF4-FFF2-40B4-BE49-F238E27FC236}">
                <a16:creationId xmlns:a16="http://schemas.microsoft.com/office/drawing/2014/main" id="{8587DCD7-6FC8-52CE-AF1C-A70FF7E95C5E}"/>
              </a:ext>
            </a:extLst>
          </p:cNvPr>
          <p:cNvSpPr>
            <a:spLocks noGrp="1"/>
          </p:cNvSpPr>
          <p:nvPr>
            <p:ph type="ctrTitle" hasCustomPrompt="1"/>
          </p:nvPr>
        </p:nvSpPr>
        <p:spPr>
          <a:xfrm>
            <a:off x="3523694" y="926592"/>
            <a:ext cx="7437120" cy="2743200"/>
          </a:xfrm>
        </p:spPr>
        <p:txBody>
          <a:bodyPr anchor="b">
            <a:normAutofit/>
          </a:bodyPr>
          <a:lstStyle>
            <a:lvl1pPr algn="l">
              <a:defRPr sz="4200">
                <a:solidFill>
                  <a:schemeClr val="bg1"/>
                </a:solidFill>
              </a:defRPr>
            </a:lvl1pPr>
          </a:lstStyle>
          <a:p>
            <a:r>
              <a:rPr lang="en-US"/>
              <a:t>Opening Title Slide</a:t>
            </a:r>
            <a:br>
              <a:rPr lang="en-US"/>
            </a:br>
            <a:r>
              <a:rPr lang="en-US"/>
              <a:t>Arial Bold 42pt.</a:t>
            </a:r>
          </a:p>
        </p:txBody>
      </p:sp>
      <p:sp>
        <p:nvSpPr>
          <p:cNvPr id="11" name="Subtitle 2">
            <a:extLst>
              <a:ext uri="{FF2B5EF4-FFF2-40B4-BE49-F238E27FC236}">
                <a16:creationId xmlns:a16="http://schemas.microsoft.com/office/drawing/2014/main" id="{28C307BC-77C1-8206-F7D4-A0BABF3B7CD0}"/>
              </a:ext>
            </a:extLst>
          </p:cNvPr>
          <p:cNvSpPr>
            <a:spLocks noGrp="1"/>
          </p:cNvSpPr>
          <p:nvPr>
            <p:ph type="subTitle" idx="1" hasCustomPrompt="1"/>
          </p:nvPr>
        </p:nvSpPr>
        <p:spPr>
          <a:xfrm>
            <a:off x="3523694" y="4303776"/>
            <a:ext cx="7437120" cy="1133856"/>
          </a:xfrm>
        </p:spPr>
        <p:txBody>
          <a:bodyPr>
            <a:normAutofit/>
          </a:bodyPr>
          <a:lstStyle>
            <a:lvl1pPr marL="0" indent="0" algn="l">
              <a:buNone/>
              <a:defRPr sz="24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US"/>
              <a:t>Subtitle, Arial 24pt. </a:t>
            </a:r>
          </a:p>
        </p:txBody>
      </p:sp>
      <p:pic>
        <p:nvPicPr>
          <p:cNvPr id="14" name="Picture 13">
            <a:extLst>
              <a:ext uri="{FF2B5EF4-FFF2-40B4-BE49-F238E27FC236}">
                <a16:creationId xmlns:a16="http://schemas.microsoft.com/office/drawing/2014/main" id="{4FD912D0-188D-7656-7D4E-D4F1D630EF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2504" y="5793740"/>
            <a:ext cx="3341981" cy="87282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4028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abilities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51D3-6846-7B16-83C6-07147C173918}"/>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5" name="Date Placeholder 4">
            <a:extLst>
              <a:ext uri="{FF2B5EF4-FFF2-40B4-BE49-F238E27FC236}">
                <a16:creationId xmlns:a16="http://schemas.microsoft.com/office/drawing/2014/main" id="{5D5C8E57-6811-D89C-5933-F674451544E9}"/>
              </a:ext>
            </a:extLst>
          </p:cNvPr>
          <p:cNvSpPr>
            <a:spLocks noGrp="1"/>
          </p:cNvSpPr>
          <p:nvPr>
            <p:ph type="dt" sz="half" idx="10"/>
          </p:nvPr>
        </p:nvSpPr>
        <p:spPr/>
        <p:txBody>
          <a:bodyPr/>
          <a:lstStyle/>
          <a:p>
            <a:fld id="{27FC74FE-54BD-4A33-AD76-7AB25ECD3BC0}" type="datetime1">
              <a:rPr lang="en-US" smtClean="0"/>
              <a:t>5/18/2026</a:t>
            </a:fld>
            <a:endParaRPr lang="en-US"/>
          </a:p>
        </p:txBody>
      </p:sp>
      <p:sp>
        <p:nvSpPr>
          <p:cNvPr id="6" name="Footer Placeholder 5">
            <a:extLst>
              <a:ext uri="{FF2B5EF4-FFF2-40B4-BE49-F238E27FC236}">
                <a16:creationId xmlns:a16="http://schemas.microsoft.com/office/drawing/2014/main" id="{1B5BEA3E-672C-B660-3EC9-F92A927D9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9F8BF-E307-D345-E678-31C390480966}"/>
              </a:ext>
            </a:extLst>
          </p:cNvPr>
          <p:cNvSpPr>
            <a:spLocks noGrp="1"/>
          </p:cNvSpPr>
          <p:nvPr>
            <p:ph type="sldNum" sz="quarter" idx="12"/>
          </p:nvPr>
        </p:nvSpPr>
        <p:spPr/>
        <p:txBody>
          <a:bodyPr/>
          <a:lstStyle/>
          <a:p>
            <a:fld id="{EC4CAE64-2259-465B-B421-9D914A9A81ED}" type="slidenum">
              <a:rPr lang="en-US" smtClean="0"/>
              <a:t>‹#›</a:t>
            </a:fld>
            <a:endParaRPr lang="en-US"/>
          </a:p>
        </p:txBody>
      </p:sp>
      <p:sp>
        <p:nvSpPr>
          <p:cNvPr id="9" name="Content Placeholder 3">
            <a:extLst>
              <a:ext uri="{FF2B5EF4-FFF2-40B4-BE49-F238E27FC236}">
                <a16:creationId xmlns:a16="http://schemas.microsoft.com/office/drawing/2014/main" id="{445D1320-F9A9-FD15-3B67-557FA530982D}"/>
              </a:ext>
            </a:extLst>
          </p:cNvPr>
          <p:cNvSpPr>
            <a:spLocks noGrp="1"/>
          </p:cNvSpPr>
          <p:nvPr>
            <p:ph sz="half" idx="1" hasCustomPrompt="1"/>
          </p:nvPr>
        </p:nvSpPr>
        <p:spPr>
          <a:xfrm>
            <a:off x="457200" y="2734371"/>
            <a:ext cx="5562600" cy="1737360"/>
          </a:xfrm>
        </p:spPr>
        <p:txBody>
          <a:bodyPr numCol="2">
            <a:normAutofit lnSpcReduction="10000"/>
          </a:bodyPr>
          <a:lstStyle>
            <a:lvl1pPr>
              <a:defRPr sz="1400"/>
            </a:lvl1pPr>
          </a:lstStyle>
          <a:p>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r>
              <a:rPr lang="en-US" sz="1400"/>
              <a:t>Insert capabilities</a:t>
            </a:r>
          </a:p>
        </p:txBody>
      </p:sp>
      <p:sp>
        <p:nvSpPr>
          <p:cNvPr id="11" name="TextBox 10">
            <a:extLst>
              <a:ext uri="{FF2B5EF4-FFF2-40B4-BE49-F238E27FC236}">
                <a16:creationId xmlns:a16="http://schemas.microsoft.com/office/drawing/2014/main" id="{936197B3-172D-8E38-C8C4-96F755200AB9}"/>
              </a:ext>
            </a:extLst>
          </p:cNvPr>
          <p:cNvSpPr txBox="1"/>
          <p:nvPr userDrawn="1"/>
        </p:nvSpPr>
        <p:spPr>
          <a:xfrm>
            <a:off x="457200" y="2395728"/>
            <a:ext cx="5524503" cy="338554"/>
          </a:xfrm>
          <a:prstGeom prst="rect">
            <a:avLst/>
          </a:prstGeom>
          <a:noFill/>
        </p:spPr>
        <p:txBody>
          <a:bodyPr wrap="square" rtlCol="0" anchor="ctr">
            <a:spAutoFit/>
          </a:bodyPr>
          <a:lstStyle/>
          <a:p>
            <a:r>
              <a:rPr lang="en-US" sz="1600" b="1">
                <a:solidFill>
                  <a:srgbClr val="5DA9E8"/>
                </a:solidFill>
              </a:rPr>
              <a:t>Capabilities</a:t>
            </a:r>
          </a:p>
        </p:txBody>
      </p:sp>
      <p:sp>
        <p:nvSpPr>
          <p:cNvPr id="14" name="TextBox 13">
            <a:extLst>
              <a:ext uri="{FF2B5EF4-FFF2-40B4-BE49-F238E27FC236}">
                <a16:creationId xmlns:a16="http://schemas.microsoft.com/office/drawing/2014/main" id="{662E09EA-B29E-3B60-8D53-278E3F79A5DC}"/>
              </a:ext>
            </a:extLst>
          </p:cNvPr>
          <p:cNvSpPr txBox="1"/>
          <p:nvPr userDrawn="1"/>
        </p:nvSpPr>
        <p:spPr>
          <a:xfrm>
            <a:off x="457200" y="4541657"/>
            <a:ext cx="5524503" cy="338554"/>
          </a:xfrm>
          <a:prstGeom prst="rect">
            <a:avLst/>
          </a:prstGeom>
          <a:noFill/>
        </p:spPr>
        <p:txBody>
          <a:bodyPr wrap="square" rtlCol="0">
            <a:spAutoFit/>
          </a:bodyPr>
          <a:lstStyle/>
          <a:p>
            <a:r>
              <a:rPr lang="en-US" sz="1600" b="1">
                <a:solidFill>
                  <a:srgbClr val="5DA9E8"/>
                </a:solidFill>
              </a:rPr>
              <a:t>Notable Programs and Customers</a:t>
            </a:r>
          </a:p>
        </p:txBody>
      </p:sp>
      <p:sp>
        <p:nvSpPr>
          <p:cNvPr id="19" name="Text Placeholder 18">
            <a:extLst>
              <a:ext uri="{FF2B5EF4-FFF2-40B4-BE49-F238E27FC236}">
                <a16:creationId xmlns:a16="http://schemas.microsoft.com/office/drawing/2014/main" id="{499FC28D-3A80-3344-E65B-9A610A930FDD}"/>
              </a:ext>
            </a:extLst>
          </p:cNvPr>
          <p:cNvSpPr>
            <a:spLocks noGrp="1"/>
          </p:cNvSpPr>
          <p:nvPr>
            <p:ph type="body" sz="quarter" idx="14"/>
          </p:nvPr>
        </p:nvSpPr>
        <p:spPr>
          <a:xfrm>
            <a:off x="457200" y="1198562"/>
            <a:ext cx="5562600" cy="1188720"/>
          </a:xfrm>
        </p:spPr>
        <p:txBody>
          <a:bodyPr>
            <a:noAutofit/>
          </a:bodyPr>
          <a:lstStyle>
            <a:lvl1pPr marL="0" indent="0">
              <a:buNone/>
              <a:defRPr sz="1500" i="1"/>
            </a:lvl1pPr>
            <a:lvl2pPr>
              <a:defRPr sz="1500" i="1"/>
            </a:lvl2pPr>
            <a:lvl3pPr>
              <a:defRPr sz="1600" i="1"/>
            </a:lvl3pPr>
            <a:lvl4pPr>
              <a:defRPr sz="1600" i="1"/>
            </a:lvl4pPr>
            <a:lvl5pPr>
              <a:defRPr sz="1600" i="1"/>
            </a:lvl5pPr>
          </a:lstStyle>
          <a:p>
            <a:pPr lvl="0"/>
            <a:r>
              <a:rPr lang="en-US"/>
              <a:t>Click to edit Master text styles</a:t>
            </a:r>
          </a:p>
          <a:p>
            <a:pPr lvl="1"/>
            <a:endParaRPr lang="en-US"/>
          </a:p>
        </p:txBody>
      </p:sp>
      <p:sp>
        <p:nvSpPr>
          <p:cNvPr id="24" name="Content Placeholder 23">
            <a:extLst>
              <a:ext uri="{FF2B5EF4-FFF2-40B4-BE49-F238E27FC236}">
                <a16:creationId xmlns:a16="http://schemas.microsoft.com/office/drawing/2014/main" id="{C9884CFB-C4A7-CF1B-65B3-FE6D905B36FA}"/>
              </a:ext>
            </a:extLst>
          </p:cNvPr>
          <p:cNvSpPr>
            <a:spLocks noGrp="1"/>
          </p:cNvSpPr>
          <p:nvPr>
            <p:ph sz="quarter" idx="15" hasCustomPrompt="1"/>
          </p:nvPr>
        </p:nvSpPr>
        <p:spPr>
          <a:xfrm>
            <a:off x="495296" y="4879975"/>
            <a:ext cx="5524504" cy="1073150"/>
          </a:xfrm>
        </p:spPr>
        <p:txBody>
          <a:bodyPr vert="horz" lIns="91440" tIns="45720" rIns="91440" bIns="45720" numCol="2" rtlCol="0">
            <a:normAutofit lnSpcReduction="10000"/>
          </a:bodyPr>
          <a:lstStyle>
            <a:lvl1pPr>
              <a:defRPr lang="en-US" sz="1200" dirty="0" smtClean="0"/>
            </a:lvl1pPr>
          </a:lstStyle>
          <a:p>
            <a:pPr lvl="0"/>
            <a:r>
              <a:rPr lang="en-US"/>
              <a:t>Insert Notable Program</a:t>
            </a:r>
          </a:p>
          <a:p>
            <a:pPr lvl="0"/>
            <a:r>
              <a:rPr lang="en-US"/>
              <a:t>Insert Notable Program</a:t>
            </a:r>
          </a:p>
          <a:p>
            <a:pPr lvl="0"/>
            <a:r>
              <a:rPr lang="en-US"/>
              <a:t>Insert Notable Program</a:t>
            </a:r>
          </a:p>
          <a:p>
            <a:pPr lvl="0"/>
            <a:r>
              <a:rPr lang="en-US"/>
              <a:t>Insert Notable Program</a:t>
            </a:r>
          </a:p>
          <a:p>
            <a:pPr lvl="0"/>
            <a:r>
              <a:rPr lang="en-US"/>
              <a:t>Insert Notable Program</a:t>
            </a:r>
          </a:p>
          <a:p>
            <a:pPr lvl="0"/>
            <a:r>
              <a:rPr lang="en-US"/>
              <a:t>Insert Notable Program</a:t>
            </a:r>
          </a:p>
        </p:txBody>
      </p:sp>
      <p:sp>
        <p:nvSpPr>
          <p:cNvPr id="30" name="Picture Placeholder 29">
            <a:extLst>
              <a:ext uri="{FF2B5EF4-FFF2-40B4-BE49-F238E27FC236}">
                <a16:creationId xmlns:a16="http://schemas.microsoft.com/office/drawing/2014/main" id="{1DC5A95F-CD68-E68E-EFBB-5F17145DE778}"/>
              </a:ext>
            </a:extLst>
          </p:cNvPr>
          <p:cNvSpPr>
            <a:spLocks noGrp="1"/>
          </p:cNvSpPr>
          <p:nvPr>
            <p:ph type="pic" sz="quarter" idx="16"/>
          </p:nvPr>
        </p:nvSpPr>
        <p:spPr>
          <a:xfrm>
            <a:off x="6172200" y="1198563"/>
            <a:ext cx="5614988" cy="4754562"/>
          </a:xfrm>
          <a:custGeom>
            <a:avLst/>
            <a:gdLst>
              <a:gd name="connsiteX0" fmla="*/ 0 w 5614988"/>
              <a:gd name="connsiteY0" fmla="*/ 0 h 4754562"/>
              <a:gd name="connsiteX1" fmla="*/ 3873561 w 5614988"/>
              <a:gd name="connsiteY1" fmla="*/ 0 h 4754562"/>
              <a:gd name="connsiteX2" fmla="*/ 5614988 w 5614988"/>
              <a:gd name="connsiteY2" fmla="*/ 4754562 h 4754562"/>
              <a:gd name="connsiteX3" fmla="*/ 1741426 w 5614988"/>
              <a:gd name="connsiteY3" fmla="*/ 4754562 h 4754562"/>
              <a:gd name="connsiteX4" fmla="*/ 0 w 5614988"/>
              <a:gd name="connsiteY4" fmla="*/ 4 h 475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988" h="4754562">
                <a:moveTo>
                  <a:pt x="0" y="0"/>
                </a:moveTo>
                <a:lnTo>
                  <a:pt x="3873561" y="0"/>
                </a:lnTo>
                <a:lnTo>
                  <a:pt x="5614988" y="4754562"/>
                </a:lnTo>
                <a:lnTo>
                  <a:pt x="1741426" y="4754562"/>
                </a:lnTo>
                <a:lnTo>
                  <a:pt x="0" y="4"/>
                </a:lnTo>
                <a:close/>
              </a:path>
            </a:pathLst>
          </a:custGeom>
        </p:spPr>
        <p:txBody>
          <a:bodyPr wrap="square">
            <a:noAutofit/>
          </a:bodyPr>
          <a:lstStyle/>
          <a:p>
            <a:endParaRPr lang="en-US"/>
          </a:p>
        </p:txBody>
      </p:sp>
    </p:spTree>
    <p:extLst>
      <p:ext uri="{BB962C8B-B14F-4D97-AF65-F5344CB8AC3E}">
        <p14:creationId xmlns:p14="http://schemas.microsoft.com/office/powerpoint/2010/main" val="427294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apabilities Overview">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A121313D-E6F2-CCFC-A297-21576AE7B9C1}"/>
              </a:ext>
            </a:extLst>
          </p:cNvPr>
          <p:cNvSpPr/>
          <p:nvPr userDrawn="1"/>
        </p:nvSpPr>
        <p:spPr>
          <a:xfrm flipH="1" flipV="1">
            <a:off x="5733143" y="-17597"/>
            <a:ext cx="6385469" cy="6894014"/>
          </a:xfrm>
          <a:custGeom>
            <a:avLst/>
            <a:gdLst>
              <a:gd name="connsiteX0" fmla="*/ 6385469 w 6385469"/>
              <a:gd name="connsiteY0" fmla="*/ 6894014 h 6894014"/>
              <a:gd name="connsiteX1" fmla="*/ 3860437 w 6385469"/>
              <a:gd name="connsiteY1" fmla="*/ 6894014 h 6894014"/>
              <a:gd name="connsiteX2" fmla="*/ 3860437 w 6385469"/>
              <a:gd name="connsiteY2" fmla="*/ 6893927 h 6894014"/>
              <a:gd name="connsiteX3" fmla="*/ 2524669 w 6385469"/>
              <a:gd name="connsiteY3" fmla="*/ 6893927 h 6894014"/>
              <a:gd name="connsiteX4" fmla="*/ 2524669 w 6385469"/>
              <a:gd name="connsiteY4" fmla="*/ 6893517 h 6894014"/>
              <a:gd name="connsiteX5" fmla="*/ 0 w 6385469"/>
              <a:gd name="connsiteY5" fmla="*/ 497 h 6894014"/>
              <a:gd name="connsiteX6" fmla="*/ 2524669 w 6385469"/>
              <a:gd name="connsiteY6" fmla="*/ 497 h 6894014"/>
              <a:gd name="connsiteX7" fmla="*/ 2524669 w 6385469"/>
              <a:gd name="connsiteY7" fmla="*/ 86 h 6894014"/>
              <a:gd name="connsiteX8" fmla="*/ 3860437 w 6385469"/>
              <a:gd name="connsiteY8" fmla="*/ 86 h 6894014"/>
              <a:gd name="connsiteX9" fmla="*/ 3860437 w 6385469"/>
              <a:gd name="connsiteY9" fmla="*/ 0 h 689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5469" h="6894014">
                <a:moveTo>
                  <a:pt x="6385469" y="6894014"/>
                </a:moveTo>
                <a:lnTo>
                  <a:pt x="3860437" y="6894014"/>
                </a:lnTo>
                <a:lnTo>
                  <a:pt x="3860437" y="6893927"/>
                </a:lnTo>
                <a:lnTo>
                  <a:pt x="2524669" y="6893927"/>
                </a:lnTo>
                <a:lnTo>
                  <a:pt x="2524669" y="6893517"/>
                </a:lnTo>
                <a:lnTo>
                  <a:pt x="0" y="497"/>
                </a:lnTo>
                <a:lnTo>
                  <a:pt x="2524669" y="497"/>
                </a:lnTo>
                <a:lnTo>
                  <a:pt x="2524669" y="86"/>
                </a:lnTo>
                <a:lnTo>
                  <a:pt x="3860437" y="86"/>
                </a:lnTo>
                <a:lnTo>
                  <a:pt x="3860437" y="0"/>
                </a:lnTo>
                <a:close/>
              </a:path>
            </a:pathLst>
          </a:custGeom>
          <a:gradFill>
            <a:gsLst>
              <a:gs pos="89000">
                <a:schemeClr val="bg1">
                  <a:lumMod val="95000"/>
                </a:schemeClr>
              </a:gs>
              <a:gs pos="18000">
                <a:schemeClr val="bg1">
                  <a:lumMod val="85000"/>
                </a:schemeClr>
              </a:gs>
              <a:gs pos="12000">
                <a:schemeClr val="accent1">
                  <a:lumMod val="0"/>
                  <a:lumOff val="100000"/>
                  <a:alpha val="0"/>
                </a:schemeClr>
              </a:gs>
              <a:gs pos="93000">
                <a:schemeClr val="bg1">
                  <a:alpha val="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9C51D3-6846-7B16-83C6-07147C173918}"/>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5" name="Date Placeholder 4">
            <a:extLst>
              <a:ext uri="{FF2B5EF4-FFF2-40B4-BE49-F238E27FC236}">
                <a16:creationId xmlns:a16="http://schemas.microsoft.com/office/drawing/2014/main" id="{5D5C8E57-6811-D89C-5933-F674451544E9}"/>
              </a:ext>
            </a:extLst>
          </p:cNvPr>
          <p:cNvSpPr>
            <a:spLocks noGrp="1"/>
          </p:cNvSpPr>
          <p:nvPr>
            <p:ph type="dt" sz="half" idx="10"/>
          </p:nvPr>
        </p:nvSpPr>
        <p:spPr/>
        <p:txBody>
          <a:bodyPr/>
          <a:lstStyle/>
          <a:p>
            <a:fld id="{27FC74FE-54BD-4A33-AD76-7AB25ECD3BC0}" type="datetime1">
              <a:rPr lang="en-US" smtClean="0"/>
              <a:t>5/18/2026</a:t>
            </a:fld>
            <a:endParaRPr lang="en-US"/>
          </a:p>
        </p:txBody>
      </p:sp>
      <p:sp>
        <p:nvSpPr>
          <p:cNvPr id="6" name="Footer Placeholder 5">
            <a:extLst>
              <a:ext uri="{FF2B5EF4-FFF2-40B4-BE49-F238E27FC236}">
                <a16:creationId xmlns:a16="http://schemas.microsoft.com/office/drawing/2014/main" id="{1B5BEA3E-672C-B660-3EC9-F92A927D9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9F8BF-E307-D345-E678-31C390480966}"/>
              </a:ext>
            </a:extLst>
          </p:cNvPr>
          <p:cNvSpPr>
            <a:spLocks noGrp="1"/>
          </p:cNvSpPr>
          <p:nvPr>
            <p:ph type="sldNum" sz="quarter" idx="12"/>
          </p:nvPr>
        </p:nvSpPr>
        <p:spPr/>
        <p:txBody>
          <a:bodyPr/>
          <a:lstStyle/>
          <a:p>
            <a:fld id="{EC4CAE64-2259-465B-B421-9D914A9A81ED}" type="slidenum">
              <a:rPr lang="en-US" smtClean="0"/>
              <a:t>‹#›</a:t>
            </a:fld>
            <a:endParaRPr lang="en-US"/>
          </a:p>
        </p:txBody>
      </p:sp>
      <p:sp>
        <p:nvSpPr>
          <p:cNvPr id="9" name="Content Placeholder 3">
            <a:extLst>
              <a:ext uri="{FF2B5EF4-FFF2-40B4-BE49-F238E27FC236}">
                <a16:creationId xmlns:a16="http://schemas.microsoft.com/office/drawing/2014/main" id="{445D1320-F9A9-FD15-3B67-557FA530982D}"/>
              </a:ext>
            </a:extLst>
          </p:cNvPr>
          <p:cNvSpPr>
            <a:spLocks noGrp="1"/>
          </p:cNvSpPr>
          <p:nvPr>
            <p:ph sz="half" idx="1" hasCustomPrompt="1"/>
          </p:nvPr>
        </p:nvSpPr>
        <p:spPr>
          <a:xfrm>
            <a:off x="457200" y="2734371"/>
            <a:ext cx="5562600" cy="1737360"/>
          </a:xfrm>
        </p:spPr>
        <p:txBody>
          <a:bodyPr numCol="2">
            <a:normAutofit lnSpcReduction="10000"/>
          </a:bodyPr>
          <a:lstStyle>
            <a:lvl1pPr>
              <a:defRPr sz="1200"/>
            </a:lvl1pPr>
          </a:lstStyle>
          <a:p>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pPr marL="228600" marR="0" lvl="0" indent="-228600" algn="l" defTabSz="1216152" rtl="0" eaLnBrk="1" fontAlgn="auto" latinLnBrk="0" hangingPunct="1">
              <a:lnSpc>
                <a:spcPct val="100000"/>
              </a:lnSpc>
              <a:spcBef>
                <a:spcPts val="800"/>
              </a:spcBef>
              <a:spcAft>
                <a:spcPts val="0"/>
              </a:spcAft>
              <a:buClr>
                <a:srgbClr val="094074"/>
              </a:buClr>
              <a:buSzTx/>
              <a:buFont typeface="Wingdings 3" panose="05040102010807070707" pitchFamily="18" charset="2"/>
              <a:buChar char=""/>
              <a:tabLst/>
              <a:defRPr/>
            </a:pPr>
            <a:r>
              <a:rPr lang="en-US" sz="1400"/>
              <a:t>Insert capabilities</a:t>
            </a:r>
          </a:p>
          <a:p>
            <a:r>
              <a:rPr lang="en-US" sz="1400"/>
              <a:t>Insert capabilities</a:t>
            </a:r>
          </a:p>
        </p:txBody>
      </p:sp>
      <p:sp>
        <p:nvSpPr>
          <p:cNvPr id="11" name="TextBox 10">
            <a:extLst>
              <a:ext uri="{FF2B5EF4-FFF2-40B4-BE49-F238E27FC236}">
                <a16:creationId xmlns:a16="http://schemas.microsoft.com/office/drawing/2014/main" id="{936197B3-172D-8E38-C8C4-96F755200AB9}"/>
              </a:ext>
            </a:extLst>
          </p:cNvPr>
          <p:cNvSpPr txBox="1"/>
          <p:nvPr userDrawn="1"/>
        </p:nvSpPr>
        <p:spPr>
          <a:xfrm>
            <a:off x="457200" y="2391631"/>
            <a:ext cx="5524503" cy="338554"/>
          </a:xfrm>
          <a:prstGeom prst="rect">
            <a:avLst/>
          </a:prstGeom>
          <a:noFill/>
        </p:spPr>
        <p:txBody>
          <a:bodyPr wrap="square" rtlCol="0" anchor="ctr">
            <a:spAutoFit/>
          </a:bodyPr>
          <a:lstStyle/>
          <a:p>
            <a:r>
              <a:rPr lang="en-US" sz="1600" b="1">
                <a:solidFill>
                  <a:srgbClr val="5DA9E8"/>
                </a:solidFill>
              </a:rPr>
              <a:t>Capabilities</a:t>
            </a:r>
          </a:p>
        </p:txBody>
      </p:sp>
      <p:sp>
        <p:nvSpPr>
          <p:cNvPr id="14" name="TextBox 13">
            <a:extLst>
              <a:ext uri="{FF2B5EF4-FFF2-40B4-BE49-F238E27FC236}">
                <a16:creationId xmlns:a16="http://schemas.microsoft.com/office/drawing/2014/main" id="{662E09EA-B29E-3B60-8D53-278E3F79A5DC}"/>
              </a:ext>
            </a:extLst>
          </p:cNvPr>
          <p:cNvSpPr txBox="1"/>
          <p:nvPr userDrawn="1"/>
        </p:nvSpPr>
        <p:spPr>
          <a:xfrm>
            <a:off x="457200" y="4541657"/>
            <a:ext cx="5524503" cy="338554"/>
          </a:xfrm>
          <a:prstGeom prst="rect">
            <a:avLst/>
          </a:prstGeom>
          <a:noFill/>
        </p:spPr>
        <p:txBody>
          <a:bodyPr wrap="square" rtlCol="0">
            <a:spAutoFit/>
          </a:bodyPr>
          <a:lstStyle/>
          <a:p>
            <a:r>
              <a:rPr lang="en-US" sz="1600" b="1">
                <a:solidFill>
                  <a:srgbClr val="5DA9E8"/>
                </a:solidFill>
              </a:rPr>
              <a:t>Notable Programs and Customers</a:t>
            </a:r>
          </a:p>
        </p:txBody>
      </p:sp>
      <p:sp>
        <p:nvSpPr>
          <p:cNvPr id="19" name="Text Placeholder 18">
            <a:extLst>
              <a:ext uri="{FF2B5EF4-FFF2-40B4-BE49-F238E27FC236}">
                <a16:creationId xmlns:a16="http://schemas.microsoft.com/office/drawing/2014/main" id="{499FC28D-3A80-3344-E65B-9A610A930FDD}"/>
              </a:ext>
            </a:extLst>
          </p:cNvPr>
          <p:cNvSpPr>
            <a:spLocks noGrp="1"/>
          </p:cNvSpPr>
          <p:nvPr>
            <p:ph type="body" sz="quarter" idx="14"/>
          </p:nvPr>
        </p:nvSpPr>
        <p:spPr>
          <a:xfrm>
            <a:off x="457200" y="1206402"/>
            <a:ext cx="5562600" cy="1185229"/>
          </a:xfrm>
        </p:spPr>
        <p:txBody>
          <a:bodyPr>
            <a:noAutofit/>
          </a:bodyPr>
          <a:lstStyle>
            <a:lvl1pPr marL="0" indent="0">
              <a:buNone/>
              <a:defRPr sz="1500" i="1"/>
            </a:lvl1pPr>
            <a:lvl2pPr>
              <a:defRPr sz="1500" i="1"/>
            </a:lvl2pPr>
            <a:lvl3pPr>
              <a:defRPr sz="1600" i="1"/>
            </a:lvl3pPr>
            <a:lvl4pPr>
              <a:defRPr sz="1600" i="1"/>
            </a:lvl4pPr>
            <a:lvl5pPr>
              <a:defRPr sz="1600" i="1"/>
            </a:lvl5pPr>
          </a:lstStyle>
          <a:p>
            <a:pPr lvl="0"/>
            <a:r>
              <a:rPr lang="en-US"/>
              <a:t>Click to edit Master text styles</a:t>
            </a:r>
          </a:p>
          <a:p>
            <a:pPr lvl="1"/>
            <a:endParaRPr lang="en-US"/>
          </a:p>
        </p:txBody>
      </p:sp>
      <p:sp>
        <p:nvSpPr>
          <p:cNvPr id="24" name="Content Placeholder 23">
            <a:extLst>
              <a:ext uri="{FF2B5EF4-FFF2-40B4-BE49-F238E27FC236}">
                <a16:creationId xmlns:a16="http://schemas.microsoft.com/office/drawing/2014/main" id="{C9884CFB-C4A7-CF1B-65B3-FE6D905B36FA}"/>
              </a:ext>
            </a:extLst>
          </p:cNvPr>
          <p:cNvSpPr>
            <a:spLocks noGrp="1"/>
          </p:cNvSpPr>
          <p:nvPr>
            <p:ph sz="quarter" idx="15" hasCustomPrompt="1"/>
          </p:nvPr>
        </p:nvSpPr>
        <p:spPr>
          <a:xfrm>
            <a:off x="495296" y="4879975"/>
            <a:ext cx="5524504" cy="1073150"/>
          </a:xfrm>
        </p:spPr>
        <p:txBody>
          <a:bodyPr vert="horz" lIns="91440" tIns="45720" rIns="91440" bIns="45720" numCol="2" rtlCol="0">
            <a:normAutofit lnSpcReduction="10000"/>
          </a:bodyPr>
          <a:lstStyle>
            <a:lvl1pPr>
              <a:defRPr lang="en-US" sz="1200" dirty="0" smtClean="0"/>
            </a:lvl1pPr>
          </a:lstStyle>
          <a:p>
            <a:pPr lvl="0"/>
            <a:r>
              <a:rPr lang="en-US"/>
              <a:t>Insert Notable Program</a:t>
            </a:r>
          </a:p>
          <a:p>
            <a:pPr lvl="0"/>
            <a:r>
              <a:rPr lang="en-US"/>
              <a:t>Insert Notable Program</a:t>
            </a:r>
          </a:p>
          <a:p>
            <a:pPr lvl="0"/>
            <a:r>
              <a:rPr lang="en-US"/>
              <a:t>Insert Notable Program</a:t>
            </a:r>
          </a:p>
          <a:p>
            <a:pPr lvl="0"/>
            <a:r>
              <a:rPr lang="en-US"/>
              <a:t>Insert Notable Program</a:t>
            </a:r>
          </a:p>
          <a:p>
            <a:pPr lvl="0"/>
            <a:r>
              <a:rPr lang="en-US"/>
              <a:t>Insert Notable Program</a:t>
            </a:r>
          </a:p>
          <a:p>
            <a:pPr lvl="0"/>
            <a:r>
              <a:rPr lang="en-US"/>
              <a:t>Insert Notable Program</a:t>
            </a:r>
          </a:p>
        </p:txBody>
      </p:sp>
      <p:sp>
        <p:nvSpPr>
          <p:cNvPr id="30" name="Picture Placeholder 29">
            <a:extLst>
              <a:ext uri="{FF2B5EF4-FFF2-40B4-BE49-F238E27FC236}">
                <a16:creationId xmlns:a16="http://schemas.microsoft.com/office/drawing/2014/main" id="{1DC5A95F-CD68-E68E-EFBB-5F17145DE778}"/>
              </a:ext>
            </a:extLst>
          </p:cNvPr>
          <p:cNvSpPr>
            <a:spLocks noGrp="1"/>
          </p:cNvSpPr>
          <p:nvPr>
            <p:ph type="pic" sz="quarter" idx="16"/>
          </p:nvPr>
        </p:nvSpPr>
        <p:spPr>
          <a:xfrm>
            <a:off x="6172200" y="1198563"/>
            <a:ext cx="5614988" cy="4754562"/>
          </a:xfrm>
          <a:custGeom>
            <a:avLst/>
            <a:gdLst>
              <a:gd name="connsiteX0" fmla="*/ 0 w 5614988"/>
              <a:gd name="connsiteY0" fmla="*/ 0 h 4754562"/>
              <a:gd name="connsiteX1" fmla="*/ 3873561 w 5614988"/>
              <a:gd name="connsiteY1" fmla="*/ 0 h 4754562"/>
              <a:gd name="connsiteX2" fmla="*/ 5614988 w 5614988"/>
              <a:gd name="connsiteY2" fmla="*/ 4754562 h 4754562"/>
              <a:gd name="connsiteX3" fmla="*/ 1741426 w 5614988"/>
              <a:gd name="connsiteY3" fmla="*/ 4754562 h 4754562"/>
              <a:gd name="connsiteX4" fmla="*/ 0 w 5614988"/>
              <a:gd name="connsiteY4" fmla="*/ 4 h 475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988" h="4754562">
                <a:moveTo>
                  <a:pt x="0" y="0"/>
                </a:moveTo>
                <a:lnTo>
                  <a:pt x="3873561" y="0"/>
                </a:lnTo>
                <a:lnTo>
                  <a:pt x="5614988" y="4754562"/>
                </a:lnTo>
                <a:lnTo>
                  <a:pt x="1741426" y="4754562"/>
                </a:lnTo>
                <a:lnTo>
                  <a:pt x="0" y="4"/>
                </a:lnTo>
                <a:close/>
              </a:path>
            </a:pathLst>
          </a:custGeom>
        </p:spPr>
        <p:txBody>
          <a:bodyPr wrap="square">
            <a:noAutofit/>
          </a:bodyPr>
          <a:lstStyle/>
          <a:p>
            <a:endParaRPr lang="en-US"/>
          </a:p>
        </p:txBody>
      </p:sp>
    </p:spTree>
    <p:extLst>
      <p:ext uri="{BB962C8B-B14F-4D97-AF65-F5344CB8AC3E}">
        <p14:creationId xmlns:p14="http://schemas.microsoft.com/office/powerpoint/2010/main" val="291555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8640E9-289E-B3FA-D7C8-4B9162A2B1C5}"/>
              </a:ext>
            </a:extLst>
          </p:cNvPr>
          <p:cNvSpPr>
            <a:spLocks noGrp="1"/>
          </p:cNvSpPr>
          <p:nvPr>
            <p:ph type="body" idx="1"/>
          </p:nvPr>
        </p:nvSpPr>
        <p:spPr>
          <a:xfrm>
            <a:off x="457200" y="1197864"/>
            <a:ext cx="5540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E0453-9803-63DA-E14C-799FB4D6A9C5}"/>
              </a:ext>
            </a:extLst>
          </p:cNvPr>
          <p:cNvSpPr>
            <a:spLocks noGrp="1"/>
          </p:cNvSpPr>
          <p:nvPr>
            <p:ph sz="half" idx="2"/>
          </p:nvPr>
        </p:nvSpPr>
        <p:spPr>
          <a:xfrm>
            <a:off x="457200" y="2021776"/>
            <a:ext cx="5540375" cy="392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5A52B-331E-7D72-3DE9-6FB94CE70374}"/>
              </a:ext>
            </a:extLst>
          </p:cNvPr>
          <p:cNvSpPr>
            <a:spLocks noGrp="1"/>
          </p:cNvSpPr>
          <p:nvPr>
            <p:ph type="body" sz="quarter" idx="3"/>
          </p:nvPr>
        </p:nvSpPr>
        <p:spPr>
          <a:xfrm>
            <a:off x="6172200" y="1197864"/>
            <a:ext cx="56144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A854FD-CEB0-DBB1-6042-ED4F44F9BAC9}"/>
              </a:ext>
            </a:extLst>
          </p:cNvPr>
          <p:cNvSpPr>
            <a:spLocks noGrp="1"/>
          </p:cNvSpPr>
          <p:nvPr>
            <p:ph sz="quarter" idx="4"/>
          </p:nvPr>
        </p:nvSpPr>
        <p:spPr>
          <a:xfrm>
            <a:off x="6172200" y="2021775"/>
            <a:ext cx="5614416" cy="3924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901085-36E2-D630-3998-6C9FBCD53DC4}"/>
              </a:ext>
            </a:extLst>
          </p:cNvPr>
          <p:cNvSpPr>
            <a:spLocks noGrp="1"/>
          </p:cNvSpPr>
          <p:nvPr>
            <p:ph type="dt" sz="half" idx="10"/>
          </p:nvPr>
        </p:nvSpPr>
        <p:spPr/>
        <p:txBody>
          <a:bodyPr/>
          <a:lstStyle/>
          <a:p>
            <a:fld id="{D6A49004-49F5-48DD-B077-3992CC7A5832}" type="datetime1">
              <a:rPr lang="en-US" smtClean="0"/>
              <a:t>5/18/2026</a:t>
            </a:fld>
            <a:endParaRPr lang="en-US"/>
          </a:p>
        </p:txBody>
      </p:sp>
      <p:sp>
        <p:nvSpPr>
          <p:cNvPr id="8" name="Footer Placeholder 7">
            <a:extLst>
              <a:ext uri="{FF2B5EF4-FFF2-40B4-BE49-F238E27FC236}">
                <a16:creationId xmlns:a16="http://schemas.microsoft.com/office/drawing/2014/main" id="{BDF1E2FE-5324-4DA7-0DB9-5415410CF1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6B8CE4-4B69-C322-E329-FE99F63A80C3}"/>
              </a:ext>
            </a:extLst>
          </p:cNvPr>
          <p:cNvSpPr>
            <a:spLocks noGrp="1"/>
          </p:cNvSpPr>
          <p:nvPr>
            <p:ph type="sldNum" sz="quarter" idx="12"/>
          </p:nvPr>
        </p:nvSpPr>
        <p:spPr/>
        <p:txBody>
          <a:bodyPr/>
          <a:lstStyle/>
          <a:p>
            <a:fld id="{EC4CAE64-2259-465B-B421-9D914A9A81ED}" type="slidenum">
              <a:rPr lang="en-US" smtClean="0"/>
              <a:t>‹#›</a:t>
            </a:fld>
            <a:endParaRPr lang="en-US"/>
          </a:p>
        </p:txBody>
      </p:sp>
      <p:sp>
        <p:nvSpPr>
          <p:cNvPr id="12" name="Title Placeholder 1">
            <a:extLst>
              <a:ext uri="{FF2B5EF4-FFF2-40B4-BE49-F238E27FC236}">
                <a16:creationId xmlns:a16="http://schemas.microsoft.com/office/drawing/2014/main" id="{ED9871D6-A7AD-82AD-EECB-115091BADF9E}"/>
              </a:ext>
            </a:extLst>
          </p:cNvPr>
          <p:cNvSpPr>
            <a:spLocks noGrp="1"/>
          </p:cNvSpPr>
          <p:nvPr>
            <p:ph type="title"/>
          </p:nvPr>
        </p:nvSpPr>
        <p:spPr>
          <a:xfrm>
            <a:off x="457200" y="118872"/>
            <a:ext cx="10515600" cy="841248"/>
          </a:xfrm>
          <a:prstGeom prst="rect">
            <a:avLst/>
          </a:prstGeom>
        </p:spPr>
        <p:txBody>
          <a:bodyPr vert="horz" lIns="91440" tIns="45720" rIns="91440" bIns="45720" rtlCol="0" anchor="ctr">
            <a:normAutofit/>
          </a:bodyPr>
          <a:lstStyle/>
          <a:p>
            <a:pPr lvl="0"/>
            <a:r>
              <a:rPr lang="en-US"/>
              <a:t>Click to edit Master title style</a:t>
            </a:r>
          </a:p>
        </p:txBody>
      </p:sp>
    </p:spTree>
    <p:extLst>
      <p:ext uri="{BB962C8B-B14F-4D97-AF65-F5344CB8AC3E}">
        <p14:creationId xmlns:p14="http://schemas.microsoft.com/office/powerpoint/2010/main" val="412274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3123-D972-C835-F801-B60F7957F1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0F1D4-E5E9-6B1D-412C-D9FF257D1FDD}"/>
              </a:ext>
            </a:extLst>
          </p:cNvPr>
          <p:cNvSpPr>
            <a:spLocks noGrp="1"/>
          </p:cNvSpPr>
          <p:nvPr>
            <p:ph type="dt" sz="half" idx="10"/>
          </p:nvPr>
        </p:nvSpPr>
        <p:spPr/>
        <p:txBody>
          <a:bodyPr/>
          <a:lstStyle/>
          <a:p>
            <a:fld id="{F0AA0F40-1F25-4D3F-8068-F4ED4994B21F}" type="datetime1">
              <a:rPr lang="en-US" smtClean="0"/>
              <a:t>5/18/2026</a:t>
            </a:fld>
            <a:endParaRPr lang="en-US"/>
          </a:p>
        </p:txBody>
      </p:sp>
      <p:sp>
        <p:nvSpPr>
          <p:cNvPr id="4" name="Footer Placeholder 3">
            <a:extLst>
              <a:ext uri="{FF2B5EF4-FFF2-40B4-BE49-F238E27FC236}">
                <a16:creationId xmlns:a16="http://schemas.microsoft.com/office/drawing/2014/main" id="{D5008172-A1A3-FD59-5606-C4167B613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EC0EFF-808B-7E4E-8DDD-CC55907CA2BA}"/>
              </a:ext>
            </a:extLst>
          </p:cNvPr>
          <p:cNvSpPr>
            <a:spLocks noGrp="1"/>
          </p:cNvSpPr>
          <p:nvPr>
            <p:ph type="sldNum" sz="quarter" idx="12"/>
          </p:nvPr>
        </p:nvSpPr>
        <p:spPr/>
        <p:txBody>
          <a:bodyPr/>
          <a:lstStyle/>
          <a:p>
            <a:fld id="{EC4CAE64-2259-465B-B421-9D914A9A81ED}" type="slidenum">
              <a:rPr lang="en-US" smtClean="0"/>
              <a:t>‹#›</a:t>
            </a:fld>
            <a:endParaRPr lang="en-US"/>
          </a:p>
        </p:txBody>
      </p:sp>
    </p:spTree>
    <p:extLst>
      <p:ext uri="{BB962C8B-B14F-4D97-AF65-F5344CB8AC3E}">
        <p14:creationId xmlns:p14="http://schemas.microsoft.com/office/powerpoint/2010/main" val="312625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9C50D-E84F-3391-792A-A026314467C8}"/>
              </a:ext>
            </a:extLst>
          </p:cNvPr>
          <p:cNvSpPr>
            <a:spLocks noGrp="1"/>
          </p:cNvSpPr>
          <p:nvPr>
            <p:ph type="dt" sz="half" idx="10"/>
          </p:nvPr>
        </p:nvSpPr>
        <p:spPr/>
        <p:txBody>
          <a:bodyPr/>
          <a:lstStyle/>
          <a:p>
            <a:fld id="{FCFF1439-158C-4558-AE07-1A13F2710DD0}" type="datetime1">
              <a:rPr lang="en-US" smtClean="0"/>
              <a:t>5/18/2026</a:t>
            </a:fld>
            <a:endParaRPr lang="en-US"/>
          </a:p>
        </p:txBody>
      </p:sp>
      <p:sp>
        <p:nvSpPr>
          <p:cNvPr id="3" name="Footer Placeholder 2">
            <a:extLst>
              <a:ext uri="{FF2B5EF4-FFF2-40B4-BE49-F238E27FC236}">
                <a16:creationId xmlns:a16="http://schemas.microsoft.com/office/drawing/2014/main" id="{D558230F-33B9-C86C-A127-5D43517C58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F2052-CAFE-8072-7E86-5CCF0FED21E3}"/>
              </a:ext>
            </a:extLst>
          </p:cNvPr>
          <p:cNvSpPr>
            <a:spLocks noGrp="1"/>
          </p:cNvSpPr>
          <p:nvPr>
            <p:ph type="sldNum" sz="quarter" idx="12"/>
          </p:nvPr>
        </p:nvSpPr>
        <p:spPr/>
        <p:txBody>
          <a:bodyPr/>
          <a:lstStyle/>
          <a:p>
            <a:fld id="{EC4CAE64-2259-465B-B421-9D914A9A81ED}" type="slidenum">
              <a:rPr lang="en-US" smtClean="0"/>
              <a:t>‹#›</a:t>
            </a:fld>
            <a:endParaRPr lang="en-US"/>
          </a:p>
        </p:txBody>
      </p:sp>
    </p:spTree>
    <p:extLst>
      <p:ext uri="{BB962C8B-B14F-4D97-AF65-F5344CB8AC3E}">
        <p14:creationId xmlns:p14="http://schemas.microsoft.com/office/powerpoint/2010/main" val="374264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9C50D-E84F-3391-792A-A026314467C8}"/>
              </a:ext>
            </a:extLst>
          </p:cNvPr>
          <p:cNvSpPr>
            <a:spLocks noGrp="1"/>
          </p:cNvSpPr>
          <p:nvPr>
            <p:ph type="dt" sz="half" idx="10"/>
          </p:nvPr>
        </p:nvSpPr>
        <p:spPr/>
        <p:txBody>
          <a:bodyPr/>
          <a:lstStyle/>
          <a:p>
            <a:fld id="{FCFF1439-158C-4558-AE07-1A13F2710DD0}" type="datetime1">
              <a:rPr lang="en-US" smtClean="0"/>
              <a:t>5/18/2026</a:t>
            </a:fld>
            <a:endParaRPr lang="en-US"/>
          </a:p>
        </p:txBody>
      </p:sp>
      <p:sp>
        <p:nvSpPr>
          <p:cNvPr id="3" name="Footer Placeholder 2">
            <a:extLst>
              <a:ext uri="{FF2B5EF4-FFF2-40B4-BE49-F238E27FC236}">
                <a16:creationId xmlns:a16="http://schemas.microsoft.com/office/drawing/2014/main" id="{D558230F-33B9-C86C-A127-5D43517C58F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19F2052-CAFE-8072-7E86-5CCF0FED21E3}"/>
              </a:ext>
            </a:extLst>
          </p:cNvPr>
          <p:cNvSpPr>
            <a:spLocks noGrp="1"/>
          </p:cNvSpPr>
          <p:nvPr>
            <p:ph type="sldNum" sz="quarter" idx="12"/>
          </p:nvPr>
        </p:nvSpPr>
        <p:spPr/>
        <p:txBody>
          <a:bodyPr/>
          <a:lstStyle>
            <a:lvl1pPr>
              <a:defRPr>
                <a:solidFill>
                  <a:schemeClr val="bg1"/>
                </a:solidFill>
              </a:defRPr>
            </a:lvl1pPr>
          </a:lstStyle>
          <a:p>
            <a:fld id="{EC4CAE64-2259-465B-B421-9D914A9A81ED}" type="slidenum">
              <a:rPr lang="en-US" smtClean="0"/>
              <a:pPr/>
              <a:t>‹#›</a:t>
            </a:fld>
            <a:endParaRPr lang="en-US"/>
          </a:p>
        </p:txBody>
      </p:sp>
      <p:sp>
        <p:nvSpPr>
          <p:cNvPr id="8" name="Rectangle 7">
            <a:extLst>
              <a:ext uri="{FF2B5EF4-FFF2-40B4-BE49-F238E27FC236}">
                <a16:creationId xmlns:a16="http://schemas.microsoft.com/office/drawing/2014/main" id="{5D691290-C3E5-3E8A-0791-9F20027B957B}"/>
              </a:ext>
            </a:extLst>
          </p:cNvPr>
          <p:cNvSpPr/>
          <p:nvPr userDrawn="1"/>
        </p:nvSpPr>
        <p:spPr>
          <a:xfrm>
            <a:off x="10820400" y="0"/>
            <a:ext cx="1371600" cy="1295400"/>
          </a:xfrm>
          <a:prstGeom prst="rect">
            <a:avLst/>
          </a:pr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6BC142-2E18-A9BE-1F14-D0D403FC7703}"/>
              </a:ext>
            </a:extLst>
          </p:cNvPr>
          <p:cNvSpPr txBox="1"/>
          <p:nvPr userDrawn="1"/>
        </p:nvSpPr>
        <p:spPr>
          <a:xfrm>
            <a:off x="10341883" y="6415801"/>
            <a:ext cx="1088571" cy="246221"/>
          </a:xfrm>
          <a:prstGeom prst="rect">
            <a:avLst/>
          </a:prstGeom>
          <a:noFill/>
        </p:spPr>
        <p:txBody>
          <a:bodyPr wrap="square" rtlCol="0" anchor="ctr">
            <a:spAutoFit/>
          </a:bodyPr>
          <a:lstStyle/>
          <a:p>
            <a:pPr algn="r"/>
            <a:r>
              <a:rPr lang="en-US" sz="1000">
                <a:solidFill>
                  <a:schemeClr val="bg1"/>
                </a:solidFill>
              </a:rPr>
              <a:t>valkyrie.com</a:t>
            </a:r>
          </a:p>
        </p:txBody>
      </p:sp>
      <p:cxnSp>
        <p:nvCxnSpPr>
          <p:cNvPr id="11" name="Straight Connector 10">
            <a:extLst>
              <a:ext uri="{FF2B5EF4-FFF2-40B4-BE49-F238E27FC236}">
                <a16:creationId xmlns:a16="http://schemas.microsoft.com/office/drawing/2014/main" id="{9C23C5EE-BA47-2FEC-4F17-6BC87FDA0889}"/>
              </a:ext>
            </a:extLst>
          </p:cNvPr>
          <p:cNvCxnSpPr>
            <a:cxnSpLocks/>
          </p:cNvCxnSpPr>
          <p:nvPr userDrawn="1"/>
        </p:nvCxnSpPr>
        <p:spPr>
          <a:xfrm>
            <a:off x="11430454" y="6447630"/>
            <a:ext cx="0" cy="182562"/>
          </a:xfrm>
          <a:prstGeom prst="line">
            <a:avLst/>
          </a:prstGeom>
          <a:ln w="12700">
            <a:solidFill>
              <a:srgbClr val="D9282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3125FC-986B-29DC-FA99-C54C2CCB037F}"/>
              </a:ext>
            </a:extLst>
          </p:cNvPr>
          <p:cNvSpPr/>
          <p:nvPr userDrawn="1"/>
        </p:nvSpPr>
        <p:spPr>
          <a:xfrm>
            <a:off x="0" y="5562600"/>
            <a:ext cx="2120900" cy="1295400"/>
          </a:xfrm>
          <a:prstGeom prst="rect">
            <a:avLst/>
          </a:pr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33EBE5-57FB-2DD6-814A-728E6640EC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6266868"/>
            <a:ext cx="1676400" cy="43782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42807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C24-0905-D1F1-154C-29698F9FBD87}"/>
              </a:ext>
            </a:extLst>
          </p:cNvPr>
          <p:cNvSpPr>
            <a:spLocks noGrp="1"/>
          </p:cNvSpPr>
          <p:nvPr>
            <p:ph type="title"/>
          </p:nvPr>
        </p:nvSpPr>
        <p:spPr>
          <a:xfrm>
            <a:off x="457200" y="457200"/>
            <a:ext cx="4314825" cy="1600200"/>
          </a:xfrm>
        </p:spPr>
        <p:txBody>
          <a:bodyPr anchor="b">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345EC1-9BD1-8E70-A67D-AD9FCF20FE2C}"/>
              </a:ext>
            </a:extLst>
          </p:cNvPr>
          <p:cNvSpPr>
            <a:spLocks noGrp="1"/>
          </p:cNvSpPr>
          <p:nvPr>
            <p:ph idx="1"/>
          </p:nvPr>
        </p:nvSpPr>
        <p:spPr>
          <a:xfrm>
            <a:off x="5183188" y="987425"/>
            <a:ext cx="6603428" cy="4958652"/>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0C909-BE00-01DD-3FAD-D08EA96FFD8F}"/>
              </a:ext>
            </a:extLst>
          </p:cNvPr>
          <p:cNvSpPr>
            <a:spLocks noGrp="1"/>
          </p:cNvSpPr>
          <p:nvPr>
            <p:ph type="body" sz="half" idx="2"/>
          </p:nvPr>
        </p:nvSpPr>
        <p:spPr>
          <a:xfrm>
            <a:off x="457200" y="2057399"/>
            <a:ext cx="4314825" cy="38886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B0E6D-F2E4-1C93-7E59-D64A317CEC4E}"/>
              </a:ext>
            </a:extLst>
          </p:cNvPr>
          <p:cNvSpPr>
            <a:spLocks noGrp="1"/>
          </p:cNvSpPr>
          <p:nvPr>
            <p:ph type="dt" sz="half" idx="10"/>
          </p:nvPr>
        </p:nvSpPr>
        <p:spPr/>
        <p:txBody>
          <a:bodyPr/>
          <a:lstStyle/>
          <a:p>
            <a:fld id="{85169706-4089-41DE-B310-309C2E00E82C}" type="datetime1">
              <a:rPr lang="en-US" smtClean="0"/>
              <a:t>5/18/2026</a:t>
            </a:fld>
            <a:endParaRPr lang="en-US"/>
          </a:p>
        </p:txBody>
      </p:sp>
      <p:sp>
        <p:nvSpPr>
          <p:cNvPr id="6" name="Footer Placeholder 5">
            <a:extLst>
              <a:ext uri="{FF2B5EF4-FFF2-40B4-BE49-F238E27FC236}">
                <a16:creationId xmlns:a16="http://schemas.microsoft.com/office/drawing/2014/main" id="{1771C392-FC19-0B42-D5A0-294A33244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46DA5-DFC4-9218-7DA3-2CCD8E603592}"/>
              </a:ext>
            </a:extLst>
          </p:cNvPr>
          <p:cNvSpPr>
            <a:spLocks noGrp="1"/>
          </p:cNvSpPr>
          <p:nvPr>
            <p:ph type="sldNum" sz="quarter" idx="12"/>
          </p:nvPr>
        </p:nvSpPr>
        <p:spPr/>
        <p:txBody>
          <a:bodyPr/>
          <a:lstStyle/>
          <a:p>
            <a:fld id="{EC4CAE64-2259-465B-B421-9D914A9A81ED}" type="slidenum">
              <a:rPr lang="en-US" smtClean="0"/>
              <a:t>‹#›</a:t>
            </a:fld>
            <a:endParaRPr lang="en-US"/>
          </a:p>
        </p:txBody>
      </p:sp>
    </p:spTree>
    <p:extLst>
      <p:ext uri="{BB962C8B-B14F-4D97-AF65-F5344CB8AC3E}">
        <p14:creationId xmlns:p14="http://schemas.microsoft.com/office/powerpoint/2010/main" val="268254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0971-11DD-A751-5DEE-B19BB19F6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5EC85A-35BC-404C-5DC2-9E0AD871A2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CA67C-ACC7-C87C-8139-3C64E456C4FE}"/>
              </a:ext>
            </a:extLst>
          </p:cNvPr>
          <p:cNvSpPr>
            <a:spLocks noGrp="1"/>
          </p:cNvSpPr>
          <p:nvPr>
            <p:ph type="dt" sz="half" idx="10"/>
          </p:nvPr>
        </p:nvSpPr>
        <p:spPr/>
        <p:txBody>
          <a:bodyPr/>
          <a:lstStyle/>
          <a:p>
            <a:fld id="{E7BC46BD-8CAD-4461-A89E-9E78AEBC70FE}" type="datetime1">
              <a:rPr lang="en-US" smtClean="0"/>
              <a:t>5/18/2026</a:t>
            </a:fld>
            <a:endParaRPr lang="en-US"/>
          </a:p>
        </p:txBody>
      </p:sp>
      <p:sp>
        <p:nvSpPr>
          <p:cNvPr id="5" name="Footer Placeholder 4">
            <a:extLst>
              <a:ext uri="{FF2B5EF4-FFF2-40B4-BE49-F238E27FC236}">
                <a16:creationId xmlns:a16="http://schemas.microsoft.com/office/drawing/2014/main" id="{0AB27196-6D2E-5FC6-6CF6-AB76E97B0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11A2-E609-00BD-3D57-4E1811716880}"/>
              </a:ext>
            </a:extLst>
          </p:cNvPr>
          <p:cNvSpPr>
            <a:spLocks noGrp="1"/>
          </p:cNvSpPr>
          <p:nvPr>
            <p:ph type="sldNum" sz="quarter" idx="12"/>
          </p:nvPr>
        </p:nvSpPr>
        <p:spPr/>
        <p:txBody>
          <a:bodyPr/>
          <a:lstStyle/>
          <a:p>
            <a:fld id="{EC4CAE64-2259-465B-B421-9D914A9A81ED}" type="slidenum">
              <a:rPr lang="en-US" smtClean="0"/>
              <a:t>‹#›</a:t>
            </a:fld>
            <a:endParaRPr lang="en-US"/>
          </a:p>
        </p:txBody>
      </p:sp>
    </p:spTree>
    <p:extLst>
      <p:ext uri="{BB962C8B-B14F-4D97-AF65-F5344CB8AC3E}">
        <p14:creationId xmlns:p14="http://schemas.microsoft.com/office/powerpoint/2010/main" val="1803246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5536C-9A63-C668-D7A7-612DC188A7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CA8DF-F32D-B53E-4243-77B3D012D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CFC38-F546-1B1A-5EA3-08A0BC0992FF}"/>
              </a:ext>
            </a:extLst>
          </p:cNvPr>
          <p:cNvSpPr>
            <a:spLocks noGrp="1"/>
          </p:cNvSpPr>
          <p:nvPr>
            <p:ph type="dt" sz="half" idx="10"/>
          </p:nvPr>
        </p:nvSpPr>
        <p:spPr/>
        <p:txBody>
          <a:bodyPr/>
          <a:lstStyle/>
          <a:p>
            <a:fld id="{5BAB71B3-48B1-42A2-94CA-C110BBDCEB7D}" type="datetime1">
              <a:rPr lang="en-US" smtClean="0"/>
              <a:t>5/18/2026</a:t>
            </a:fld>
            <a:endParaRPr lang="en-US"/>
          </a:p>
        </p:txBody>
      </p:sp>
      <p:sp>
        <p:nvSpPr>
          <p:cNvPr id="5" name="Footer Placeholder 4">
            <a:extLst>
              <a:ext uri="{FF2B5EF4-FFF2-40B4-BE49-F238E27FC236}">
                <a16:creationId xmlns:a16="http://schemas.microsoft.com/office/drawing/2014/main" id="{E2026917-1787-B2D8-D574-04388EB18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256D2-54E6-55E5-9D26-AA3E8AF245C2}"/>
              </a:ext>
            </a:extLst>
          </p:cNvPr>
          <p:cNvSpPr>
            <a:spLocks noGrp="1"/>
          </p:cNvSpPr>
          <p:nvPr>
            <p:ph type="sldNum" sz="quarter" idx="12"/>
          </p:nvPr>
        </p:nvSpPr>
        <p:spPr/>
        <p:txBody>
          <a:bodyPr/>
          <a:lstStyle/>
          <a:p>
            <a:fld id="{EC4CAE64-2259-465B-B421-9D914A9A81ED}" type="slidenum">
              <a:rPr lang="en-US" smtClean="0"/>
              <a:t>‹#›</a:t>
            </a:fld>
            <a:endParaRPr lang="en-US"/>
          </a:p>
        </p:txBody>
      </p:sp>
    </p:spTree>
    <p:extLst>
      <p:ext uri="{BB962C8B-B14F-4D97-AF65-F5344CB8AC3E}">
        <p14:creationId xmlns:p14="http://schemas.microsoft.com/office/powerpoint/2010/main" val="3174514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2558C0-F83A-3C22-D36C-B5A224AB6DF8}"/>
              </a:ext>
            </a:extLst>
          </p:cNvPr>
          <p:cNvSpPr/>
          <p:nvPr userDrawn="1"/>
        </p:nvSpPr>
        <p:spPr>
          <a:xfrm>
            <a:off x="205408" y="199511"/>
            <a:ext cx="11774949" cy="6065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Date Placeholder 2">
            <a:extLst>
              <a:ext uri="{FF2B5EF4-FFF2-40B4-BE49-F238E27FC236}">
                <a16:creationId xmlns:a16="http://schemas.microsoft.com/office/drawing/2014/main" id="{BCB310EA-EBAC-952D-ECFF-D713EE333F09}"/>
              </a:ext>
            </a:extLst>
          </p:cNvPr>
          <p:cNvSpPr>
            <a:spLocks noGrp="1"/>
          </p:cNvSpPr>
          <p:nvPr>
            <p:ph type="dt" sz="half" idx="10"/>
          </p:nvPr>
        </p:nvSpPr>
        <p:spPr/>
        <p:txBody>
          <a:bodyPr/>
          <a:lstStyle/>
          <a:p>
            <a:fld id="{9161B640-55E3-40A4-A391-63E7528B4099}" type="datetime1">
              <a:rPr lang="en-US" smtClean="0"/>
              <a:pPr/>
              <a:t>5/18/2026</a:t>
            </a:fld>
            <a:endParaRPr lang="en-US"/>
          </a:p>
        </p:txBody>
      </p:sp>
      <p:sp>
        <p:nvSpPr>
          <p:cNvPr id="4" name="Slide Number Placeholder 3">
            <a:extLst>
              <a:ext uri="{FF2B5EF4-FFF2-40B4-BE49-F238E27FC236}">
                <a16:creationId xmlns:a16="http://schemas.microsoft.com/office/drawing/2014/main" id="{46AF742E-BB41-1A0C-DA50-23FDFD8235C9}"/>
              </a:ext>
            </a:extLst>
          </p:cNvPr>
          <p:cNvSpPr>
            <a:spLocks noGrp="1"/>
          </p:cNvSpPr>
          <p:nvPr>
            <p:ph type="sldNum" sz="quarter" idx="11"/>
          </p:nvPr>
        </p:nvSpPr>
        <p:spPr/>
        <p:txBody>
          <a:bodyPr/>
          <a:lstStyle/>
          <a:p>
            <a:fld id="{00A370F3-84A1-4240-B120-1847FC118E13}" type="slidenum">
              <a:rPr lang="en-US" smtClean="0"/>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889B37FC-39DA-70B1-ECEA-68C1FE14BF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7230" y="2801110"/>
            <a:ext cx="4066040" cy="1255779"/>
          </a:xfrm>
          <a:prstGeom prst="rect">
            <a:avLst/>
          </a:prstGeom>
        </p:spPr>
      </p:pic>
      <p:sp>
        <p:nvSpPr>
          <p:cNvPr id="2" name="TextBox 1">
            <a:extLst>
              <a:ext uri="{FF2B5EF4-FFF2-40B4-BE49-F238E27FC236}">
                <a16:creationId xmlns:a16="http://schemas.microsoft.com/office/drawing/2014/main" id="{1FE09196-1FDD-8FCE-DCBF-065545B901A5}"/>
              </a:ext>
            </a:extLst>
          </p:cNvPr>
          <p:cNvSpPr txBox="1"/>
          <p:nvPr userDrawn="1"/>
        </p:nvSpPr>
        <p:spPr>
          <a:xfrm>
            <a:off x="10341883" y="6415801"/>
            <a:ext cx="1088571" cy="246221"/>
          </a:xfrm>
          <a:prstGeom prst="rect">
            <a:avLst/>
          </a:prstGeom>
          <a:noFill/>
        </p:spPr>
        <p:txBody>
          <a:bodyPr wrap="square" rtlCol="0" anchor="ctr">
            <a:spAutoFit/>
          </a:bodyPr>
          <a:lstStyle/>
          <a:p>
            <a:pPr algn="r"/>
            <a:r>
              <a:rPr lang="en-US" sz="1000">
                <a:solidFill>
                  <a:srgbClr val="094074"/>
                </a:solidFill>
              </a:rPr>
              <a:t>valkyrie.com</a:t>
            </a:r>
          </a:p>
        </p:txBody>
      </p:sp>
      <p:cxnSp>
        <p:nvCxnSpPr>
          <p:cNvPr id="5" name="Straight Connector 4">
            <a:extLst>
              <a:ext uri="{FF2B5EF4-FFF2-40B4-BE49-F238E27FC236}">
                <a16:creationId xmlns:a16="http://schemas.microsoft.com/office/drawing/2014/main" id="{58F299DC-DFB0-89E3-4C7D-F180B93738AD}"/>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B849132A-B5CC-847A-64E9-DA47CF270276}"/>
              </a:ext>
            </a:extLst>
          </p:cNvPr>
          <p:cNvSpPr>
            <a:spLocks noGrp="1"/>
          </p:cNvSpPr>
          <p:nvPr>
            <p:ph type="body" sz="quarter" idx="20" hasCustomPrompt="1"/>
          </p:nvPr>
        </p:nvSpPr>
        <p:spPr>
          <a:xfrm>
            <a:off x="420688" y="4466259"/>
            <a:ext cx="5256212" cy="444500"/>
          </a:xfrm>
        </p:spPr>
        <p:txBody>
          <a:bodyPr>
            <a:noAutofit/>
          </a:bodyPr>
          <a:lstStyle>
            <a:lvl1pPr marL="0" indent="0">
              <a:buNone/>
              <a:defRPr sz="2400" b="1"/>
            </a:lvl1pPr>
            <a:lvl2pPr>
              <a:defRPr sz="2400" b="1"/>
            </a:lvl2pPr>
            <a:lvl3pPr>
              <a:defRPr sz="2400" b="1"/>
            </a:lvl3pPr>
            <a:lvl4pPr>
              <a:defRPr sz="2400" b="1"/>
            </a:lvl4pPr>
            <a:lvl5pPr>
              <a:defRPr sz="2400" b="1"/>
            </a:lvl5pPr>
          </a:lstStyle>
          <a:p>
            <a:pPr lvl="0"/>
            <a:r>
              <a:rPr lang="en-US"/>
              <a:t>POC Name</a:t>
            </a:r>
          </a:p>
        </p:txBody>
      </p:sp>
      <p:sp>
        <p:nvSpPr>
          <p:cNvPr id="14" name="Text Placeholder 12">
            <a:extLst>
              <a:ext uri="{FF2B5EF4-FFF2-40B4-BE49-F238E27FC236}">
                <a16:creationId xmlns:a16="http://schemas.microsoft.com/office/drawing/2014/main" id="{5CBC6C23-E8C5-2A76-55C2-257E11A2232C}"/>
              </a:ext>
            </a:extLst>
          </p:cNvPr>
          <p:cNvSpPr>
            <a:spLocks noGrp="1"/>
          </p:cNvSpPr>
          <p:nvPr>
            <p:ph type="body" sz="quarter" idx="21" hasCustomPrompt="1"/>
          </p:nvPr>
        </p:nvSpPr>
        <p:spPr>
          <a:xfrm>
            <a:off x="420688" y="4910759"/>
            <a:ext cx="5256212" cy="444500"/>
          </a:xfrm>
        </p:spPr>
        <p:txBody>
          <a:bodyPr>
            <a:noAutofit/>
          </a:bodyPr>
          <a:lstStyle>
            <a:lvl1pPr marL="0" indent="0">
              <a:buNone/>
              <a:defRPr sz="1870" b="0"/>
            </a:lvl1pPr>
            <a:lvl2pPr>
              <a:defRPr sz="2400" b="1"/>
            </a:lvl2pPr>
            <a:lvl3pPr>
              <a:defRPr sz="2400" b="1"/>
            </a:lvl3pPr>
            <a:lvl4pPr>
              <a:defRPr sz="2400" b="1"/>
            </a:lvl4pPr>
            <a:lvl5pPr>
              <a:defRPr sz="2400" b="1"/>
            </a:lvl5pPr>
          </a:lstStyle>
          <a:p>
            <a:pPr lvl="0"/>
            <a:r>
              <a:rPr lang="en-US"/>
              <a:t>POC Title</a:t>
            </a:r>
          </a:p>
        </p:txBody>
      </p:sp>
      <p:sp>
        <p:nvSpPr>
          <p:cNvPr id="15" name="Text Placeholder 12">
            <a:extLst>
              <a:ext uri="{FF2B5EF4-FFF2-40B4-BE49-F238E27FC236}">
                <a16:creationId xmlns:a16="http://schemas.microsoft.com/office/drawing/2014/main" id="{F184CBDA-8B42-AB34-E018-02CD9ACDFE2A}"/>
              </a:ext>
            </a:extLst>
          </p:cNvPr>
          <p:cNvSpPr>
            <a:spLocks noGrp="1"/>
          </p:cNvSpPr>
          <p:nvPr>
            <p:ph type="body" sz="quarter" idx="22" hasCustomPrompt="1"/>
          </p:nvPr>
        </p:nvSpPr>
        <p:spPr>
          <a:xfrm>
            <a:off x="420688" y="5398517"/>
            <a:ext cx="5256212" cy="698572"/>
          </a:xfrm>
        </p:spPr>
        <p:txBody>
          <a:bodyPr>
            <a:noAutofit/>
          </a:bodyPr>
          <a:lstStyle>
            <a:lvl1pPr marL="0" indent="0">
              <a:buNone/>
              <a:defRPr sz="1600" b="0"/>
            </a:lvl1pPr>
            <a:lvl2pPr>
              <a:defRPr sz="2400" b="1"/>
            </a:lvl2pPr>
            <a:lvl3pPr>
              <a:defRPr sz="2400" b="1"/>
            </a:lvl3pPr>
            <a:lvl4pPr>
              <a:defRPr sz="2400" b="1"/>
            </a:lvl4pPr>
            <a:lvl5pPr>
              <a:defRPr sz="2400" b="1"/>
            </a:lvl5pPr>
          </a:lstStyle>
          <a:p>
            <a:pPr lvl="0"/>
            <a:r>
              <a:rPr lang="en-US"/>
              <a:t>Phone:</a:t>
            </a:r>
          </a:p>
          <a:p>
            <a:pPr lvl="0"/>
            <a:r>
              <a:rPr lang="en-US"/>
              <a:t>Email:</a:t>
            </a:r>
          </a:p>
        </p:txBody>
      </p:sp>
      <p:sp>
        <p:nvSpPr>
          <p:cNvPr id="6" name="Right Triangle 5">
            <a:extLst>
              <a:ext uri="{FF2B5EF4-FFF2-40B4-BE49-F238E27FC236}">
                <a16:creationId xmlns:a16="http://schemas.microsoft.com/office/drawing/2014/main" id="{7041C15B-3000-C418-4613-F4D4793382CE}"/>
              </a:ext>
            </a:extLst>
          </p:cNvPr>
          <p:cNvSpPr/>
          <p:nvPr userDrawn="1"/>
        </p:nvSpPr>
        <p:spPr>
          <a:xfrm flipH="1" flipV="1">
            <a:off x="11232024" y="-12701"/>
            <a:ext cx="959972" cy="2327276"/>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54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7D74-4598-71A3-BC77-B95E8E1F7D16}"/>
              </a:ext>
            </a:extLst>
          </p:cNvPr>
          <p:cNvSpPr>
            <a:spLocks noGrp="1"/>
          </p:cNvSpPr>
          <p:nvPr>
            <p:ph type="title" hasCustomPrompt="1"/>
          </p:nvPr>
        </p:nvSpPr>
        <p:spPr/>
        <p:txBody>
          <a:bodyPr/>
          <a:lstStyle>
            <a:lvl1pPr>
              <a:defRPr/>
            </a:lvl1pPr>
          </a:lstStyle>
          <a:p>
            <a:r>
              <a:rPr lang="en-US"/>
              <a:t>Title to Slide, Arial Bold 32pt</a:t>
            </a:r>
          </a:p>
        </p:txBody>
      </p:sp>
      <p:sp>
        <p:nvSpPr>
          <p:cNvPr id="3" name="Content Placeholder 2">
            <a:extLst>
              <a:ext uri="{FF2B5EF4-FFF2-40B4-BE49-F238E27FC236}">
                <a16:creationId xmlns:a16="http://schemas.microsoft.com/office/drawing/2014/main" id="{03761767-DAA9-2607-AC70-9F488E73A9DD}"/>
              </a:ext>
            </a:extLst>
          </p:cNvPr>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784A4-CEC1-21AC-AE13-C5F63477F106}"/>
              </a:ext>
            </a:extLst>
          </p:cNvPr>
          <p:cNvSpPr>
            <a:spLocks noGrp="1"/>
          </p:cNvSpPr>
          <p:nvPr>
            <p:ph type="dt" sz="half" idx="10"/>
          </p:nvPr>
        </p:nvSpPr>
        <p:spPr/>
        <p:txBody>
          <a:bodyPr/>
          <a:lstStyle/>
          <a:p>
            <a:fld id="{0847D468-8124-4882-A9BF-ADABD1C75A38}" type="datetime1">
              <a:rPr lang="en-US" smtClean="0"/>
              <a:t>5/18/2026</a:t>
            </a:fld>
            <a:endParaRPr lang="en-US"/>
          </a:p>
        </p:txBody>
      </p:sp>
      <p:sp>
        <p:nvSpPr>
          <p:cNvPr id="5" name="Footer Placeholder 4">
            <a:extLst>
              <a:ext uri="{FF2B5EF4-FFF2-40B4-BE49-F238E27FC236}">
                <a16:creationId xmlns:a16="http://schemas.microsoft.com/office/drawing/2014/main" id="{1A675134-961C-1FB9-8269-02CFE7DB7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3E0C1-C259-0479-F5F8-2F4AA25CC4E0}"/>
              </a:ext>
            </a:extLst>
          </p:cNvPr>
          <p:cNvSpPr>
            <a:spLocks noGrp="1"/>
          </p:cNvSpPr>
          <p:nvPr>
            <p:ph type="sldNum" sz="quarter" idx="12"/>
          </p:nvPr>
        </p:nvSpPr>
        <p:spPr/>
        <p:txBody>
          <a:bodyPr/>
          <a:lstStyle/>
          <a:p>
            <a:fld id="{EC4CAE64-2259-465B-B421-9D914A9A81ED}" type="slidenum">
              <a:rPr lang="en-US" smtClean="0"/>
              <a:t>‹#›</a:t>
            </a:fld>
            <a:endParaRPr lang="en-US"/>
          </a:p>
        </p:txBody>
      </p:sp>
      <p:cxnSp>
        <p:nvCxnSpPr>
          <p:cNvPr id="7" name="Straight Connector 6">
            <a:extLst>
              <a:ext uri="{FF2B5EF4-FFF2-40B4-BE49-F238E27FC236}">
                <a16:creationId xmlns:a16="http://schemas.microsoft.com/office/drawing/2014/main" id="{EFBCB474-3965-04CB-0E32-C3BB314CAB69}"/>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541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Platform for Growth">
    <p:bg>
      <p:bgPr>
        <a:solidFill>
          <a:schemeClr val="bg1">
            <a:alpha val="16000"/>
          </a:schemeClr>
        </a:solidFill>
        <a:effectLst/>
      </p:bgPr>
    </p:bg>
    <p:spTree>
      <p:nvGrpSpPr>
        <p:cNvPr id="1" name=""/>
        <p:cNvGrpSpPr/>
        <p:nvPr/>
      </p:nvGrpSpPr>
      <p:grpSpPr>
        <a:xfrm>
          <a:off x="0" y="0"/>
          <a:ext cx="0" cy="0"/>
          <a:chOff x="0" y="0"/>
          <a:chExt cx="0" cy="0"/>
        </a:xfrm>
      </p:grpSpPr>
      <p:pic>
        <p:nvPicPr>
          <p:cNvPr id="15" name="Picture 14" descr="A picture containing text, ship, watercraft, transport&#10;&#10;Description automatically generated">
            <a:extLst>
              <a:ext uri="{FF2B5EF4-FFF2-40B4-BE49-F238E27FC236}">
                <a16:creationId xmlns:a16="http://schemas.microsoft.com/office/drawing/2014/main" id="{A9BB972F-FBE0-46F5-B6CC-1C5C4C9E12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103" b="15545"/>
          <a:stretch/>
        </p:blipFill>
        <p:spPr>
          <a:xfrm>
            <a:off x="0" y="1"/>
            <a:ext cx="12192000" cy="743130"/>
          </a:xfrm>
          <a:prstGeom prst="rect">
            <a:avLst/>
          </a:prstGeom>
        </p:spPr>
      </p:pic>
      <p:sp>
        <p:nvSpPr>
          <p:cNvPr id="16" name="Rectangle 15">
            <a:extLst>
              <a:ext uri="{FF2B5EF4-FFF2-40B4-BE49-F238E27FC236}">
                <a16:creationId xmlns:a16="http://schemas.microsoft.com/office/drawing/2014/main" id="{4469C730-F04C-4E8D-9F09-C0C755B448A3}"/>
              </a:ext>
            </a:extLst>
          </p:cNvPr>
          <p:cNvSpPr/>
          <p:nvPr userDrawn="1"/>
        </p:nvSpPr>
        <p:spPr>
          <a:xfrm>
            <a:off x="0" y="0"/>
            <a:ext cx="12192000" cy="755220"/>
          </a:xfrm>
          <a:prstGeom prst="rect">
            <a:avLst/>
          </a:prstGeom>
          <a:gradFill flip="none" rotWithShape="1">
            <a:gsLst>
              <a:gs pos="27000">
                <a:srgbClr val="82C0FF">
                  <a:alpha val="58000"/>
                </a:srgbClr>
              </a:gs>
              <a:gs pos="87000">
                <a:srgbClr val="040C6C"/>
              </a:gs>
              <a:gs pos="75000">
                <a:srgbClr val="040C6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endParaRPr lang="en-US" sz="1200" b="1">
              <a:solidFill>
                <a:schemeClr val="tx1"/>
              </a:solidFill>
              <a:latin typeface="Calibri" panose="020F0502020204030204" pitchFamily="34" charset="0"/>
              <a:cs typeface="Calibri" panose="020F0502020204030204" pitchFamily="34" charset="0"/>
            </a:endParaRPr>
          </a:p>
        </p:txBody>
      </p:sp>
      <p:sp>
        <p:nvSpPr>
          <p:cNvPr id="17" name="Title 1">
            <a:extLst>
              <a:ext uri="{FF2B5EF4-FFF2-40B4-BE49-F238E27FC236}">
                <a16:creationId xmlns:a16="http://schemas.microsoft.com/office/drawing/2014/main" id="{72C85DB8-8B32-4188-A8E3-F38EE17A1312}"/>
              </a:ext>
            </a:extLst>
          </p:cNvPr>
          <p:cNvSpPr>
            <a:spLocks noGrp="1"/>
          </p:cNvSpPr>
          <p:nvPr>
            <p:ph type="title"/>
          </p:nvPr>
        </p:nvSpPr>
        <p:spPr>
          <a:xfrm>
            <a:off x="193040" y="72193"/>
            <a:ext cx="9245600" cy="563565"/>
          </a:xfrm>
        </p:spPr>
        <p:txBody>
          <a:bodyPr>
            <a:normAutofit/>
          </a:bodyPr>
          <a:lstStyle>
            <a:lvl1pPr algn="l">
              <a:defRPr sz="1800" b="1">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cxnSp>
        <p:nvCxnSpPr>
          <p:cNvPr id="18" name="Straight Connector 17">
            <a:extLst>
              <a:ext uri="{FF2B5EF4-FFF2-40B4-BE49-F238E27FC236}">
                <a16:creationId xmlns:a16="http://schemas.microsoft.com/office/drawing/2014/main" id="{9B4F0C05-B09D-4643-AE3E-DEB3D016EDFF}"/>
              </a:ext>
            </a:extLst>
          </p:cNvPr>
          <p:cNvCxnSpPr>
            <a:cxnSpLocks/>
          </p:cNvCxnSpPr>
          <p:nvPr userDrawn="1"/>
        </p:nvCxnSpPr>
        <p:spPr>
          <a:xfrm flipH="1">
            <a:off x="0" y="755220"/>
            <a:ext cx="12192000" cy="0"/>
          </a:xfrm>
          <a:prstGeom prst="line">
            <a:avLst/>
          </a:prstGeom>
          <a:ln w="28575">
            <a:solidFill>
              <a:srgbClr val="44A0FF"/>
            </a:solidFill>
          </a:ln>
        </p:spPr>
        <p:style>
          <a:lnRef idx="1">
            <a:schemeClr val="accent1"/>
          </a:lnRef>
          <a:fillRef idx="0">
            <a:schemeClr val="accent1"/>
          </a:fillRef>
          <a:effectRef idx="0">
            <a:schemeClr val="accent1"/>
          </a:effectRef>
          <a:fontRef idx="minor">
            <a:schemeClr val="tx1"/>
          </a:fontRef>
        </p:style>
      </p:cxnSp>
      <p:pic>
        <p:nvPicPr>
          <p:cNvPr id="19" name="Picture 8" descr="uploaded logo">
            <a:extLst>
              <a:ext uri="{FF2B5EF4-FFF2-40B4-BE49-F238E27FC236}">
                <a16:creationId xmlns:a16="http://schemas.microsoft.com/office/drawing/2014/main" id="{C6B8CC85-01AF-4EBA-BC3C-2E7F3A5CFC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666530" y="99059"/>
            <a:ext cx="441341" cy="39145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D3C5B999-C662-48A8-A069-DBF2D5187B49}"/>
              </a:ext>
            </a:extLst>
          </p:cNvPr>
          <p:cNvCxnSpPr>
            <a:cxnSpLocks/>
          </p:cNvCxnSpPr>
          <p:nvPr userDrawn="1"/>
        </p:nvCxnSpPr>
        <p:spPr>
          <a:xfrm flipH="1">
            <a:off x="0" y="6477301"/>
            <a:ext cx="12192000" cy="0"/>
          </a:xfrm>
          <a:prstGeom prst="line">
            <a:avLst/>
          </a:prstGeom>
          <a:ln w="285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Rectangle 9">
            <a:extLst>
              <a:ext uri="{FF2B5EF4-FFF2-40B4-BE49-F238E27FC236}">
                <a16:creationId xmlns:a16="http://schemas.microsoft.com/office/drawing/2014/main" id="{34B4BF1C-D1F6-4C14-99D9-F410548C432E}"/>
              </a:ext>
            </a:extLst>
          </p:cNvPr>
          <p:cNvSpPr/>
          <p:nvPr userDrawn="1"/>
        </p:nvSpPr>
        <p:spPr>
          <a:xfrm>
            <a:off x="0" y="6494110"/>
            <a:ext cx="12192000" cy="365123"/>
          </a:xfrm>
          <a:prstGeom prst="rect">
            <a:avLst/>
          </a:prstGeom>
          <a:solidFill>
            <a:srgbClr val="040C6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spcAft>
                <a:spcPts val="300"/>
              </a:spcAft>
              <a:buFont typeface="Arial" panose="020B0604020202020204" pitchFamily="34" charset="0"/>
              <a:buNone/>
            </a:pPr>
            <a:endParaRPr lang="en-US" sz="1200">
              <a:solidFill>
                <a:schemeClr val="bg1"/>
              </a:solidFill>
              <a:latin typeface="Calibri" panose="020F0502020204030204" pitchFamily="34" charset="0"/>
              <a:cs typeface="Calibri" panose="020F0502020204030204" pitchFamily="34" charset="0"/>
            </a:endParaRPr>
          </a:p>
        </p:txBody>
      </p:sp>
      <p:sp>
        <p:nvSpPr>
          <p:cNvPr id="33" name="Slide Number Placeholder 5">
            <a:extLst>
              <a:ext uri="{FF2B5EF4-FFF2-40B4-BE49-F238E27FC236}">
                <a16:creationId xmlns:a16="http://schemas.microsoft.com/office/drawing/2014/main" id="{A9CB283D-3E8B-4812-9F6E-2746E45DB85F}"/>
              </a:ext>
            </a:extLst>
          </p:cNvPr>
          <p:cNvSpPr>
            <a:spLocks noGrp="1"/>
          </p:cNvSpPr>
          <p:nvPr>
            <p:ph type="sldNum" sz="quarter" idx="4"/>
          </p:nvPr>
        </p:nvSpPr>
        <p:spPr>
          <a:xfrm>
            <a:off x="9767233" y="6609622"/>
            <a:ext cx="2444151" cy="194964"/>
          </a:xfrm>
          <a:prstGeom prst="rect">
            <a:avLst/>
          </a:prstGeom>
        </p:spPr>
        <p:txBody>
          <a:bodyPr vert="horz" lIns="91440" tIns="45720" rIns="91440" bIns="45720" rtlCol="0" anchor="ctr"/>
          <a:lstStyle>
            <a:lvl1pPr algn="r">
              <a:defRPr sz="900" b="1">
                <a:solidFill>
                  <a:schemeClr val="bg1"/>
                </a:solidFill>
                <a:latin typeface="Calibri" panose="020F0502020204030204" pitchFamily="34" charset="0"/>
                <a:cs typeface="Calibri" panose="020F0502020204030204" pitchFamily="34" charset="0"/>
              </a:defRPr>
            </a:lvl1pPr>
          </a:lstStyle>
          <a:p>
            <a:r>
              <a:rPr lang="en-US" b="0"/>
              <a:t> Proprietary &amp; Confidential | </a:t>
            </a:r>
            <a:fld id="{075E2760-27F4-4436-9DD0-F3FC09817385}" type="slidenum">
              <a:rPr lang="en-US" b="0" smtClean="0"/>
              <a:pPr/>
              <a:t>‹#›</a:t>
            </a:fld>
            <a:endParaRPr lang="en-US" b="0"/>
          </a:p>
        </p:txBody>
      </p:sp>
      <p:pic>
        <p:nvPicPr>
          <p:cNvPr id="12" name="Picture 11" descr="Logo&#10;&#10;Description automatically generated">
            <a:extLst>
              <a:ext uri="{FF2B5EF4-FFF2-40B4-BE49-F238E27FC236}">
                <a16:creationId xmlns:a16="http://schemas.microsoft.com/office/drawing/2014/main" id="{36730A47-675F-434D-BDA7-D3275D9C27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040" y="6491202"/>
            <a:ext cx="1672699" cy="366799"/>
          </a:xfrm>
          <a:prstGeom prst="rect">
            <a:avLst/>
          </a:prstGeom>
        </p:spPr>
      </p:pic>
    </p:spTree>
    <p:extLst>
      <p:ext uri="{BB962C8B-B14F-4D97-AF65-F5344CB8AC3E}">
        <p14:creationId xmlns:p14="http://schemas.microsoft.com/office/powerpoint/2010/main" val="3729797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ue Title Only">
    <p:spTree>
      <p:nvGrpSpPr>
        <p:cNvPr id="1" name=""/>
        <p:cNvGrpSpPr/>
        <p:nvPr/>
      </p:nvGrpSpPr>
      <p:grpSpPr>
        <a:xfrm>
          <a:off x="0" y="0"/>
          <a:ext cx="0" cy="0"/>
          <a:chOff x="0" y="0"/>
          <a:chExt cx="0" cy="0"/>
        </a:xfrm>
      </p:grpSpPr>
      <p:pic>
        <p:nvPicPr>
          <p:cNvPr id="3" name="Picture 10" descr="pangea_BG_ve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Placeholder 1"/>
          <p:cNvSpPr>
            <a:spLocks noGrp="1"/>
          </p:cNvSpPr>
          <p:nvPr>
            <p:ph type="title"/>
          </p:nvPr>
        </p:nvSpPr>
        <p:spPr>
          <a:xfrm>
            <a:off x="1354667" y="274637"/>
            <a:ext cx="9482667" cy="758296"/>
          </a:xfrm>
          <a:prstGeom prst="rect">
            <a:avLst/>
          </a:prstGeom>
        </p:spPr>
        <p:txBody>
          <a:bodyPr lIns="0" rtlCol="0" anchor="t">
            <a:noAutofit/>
          </a:bodyPr>
          <a:lstStyle>
            <a:lvl1pPr>
              <a:defRPr>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491790228"/>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D6401CB-A442-68CB-FD6C-81FB40B9E16F}"/>
              </a:ext>
            </a:extLst>
          </p:cNvPr>
          <p:cNvSpPr/>
          <p:nvPr userDrawn="1"/>
        </p:nvSpPr>
        <p:spPr>
          <a:xfrm flipH="1" flipV="1">
            <a:off x="1332788" y="856488"/>
            <a:ext cx="10478212" cy="6020582"/>
          </a:xfrm>
          <a:custGeom>
            <a:avLst/>
            <a:gdLst>
              <a:gd name="connsiteX0" fmla="*/ 8133809 w 10478212"/>
              <a:gd name="connsiteY0" fmla="*/ 6020582 h 6020582"/>
              <a:gd name="connsiteX1" fmla="*/ 0 w 10478212"/>
              <a:gd name="connsiteY1" fmla="*/ 6020582 h 6020582"/>
              <a:gd name="connsiteX2" fmla="*/ 0 w 10478212"/>
              <a:gd name="connsiteY2" fmla="*/ 0 h 6020582"/>
              <a:gd name="connsiteX3" fmla="*/ 8430842 w 10478212"/>
              <a:gd name="connsiteY3" fmla="*/ 0 h 6020582"/>
              <a:gd name="connsiteX4" fmla="*/ 10478212 w 10478212"/>
              <a:gd name="connsiteY4" fmla="*/ 6019966 h 6020582"/>
              <a:gd name="connsiteX5" fmla="*/ 8133809 w 10478212"/>
              <a:gd name="connsiteY5" fmla="*/ 6019966 h 602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8212" h="6020582">
                <a:moveTo>
                  <a:pt x="8133809" y="6020582"/>
                </a:moveTo>
                <a:lnTo>
                  <a:pt x="0" y="6020582"/>
                </a:lnTo>
                <a:lnTo>
                  <a:pt x="0" y="0"/>
                </a:lnTo>
                <a:lnTo>
                  <a:pt x="8430842" y="0"/>
                </a:lnTo>
                <a:lnTo>
                  <a:pt x="10478212" y="6019966"/>
                </a:lnTo>
                <a:lnTo>
                  <a:pt x="8133809" y="6019966"/>
                </a:lnTo>
                <a:close/>
              </a:path>
            </a:pathLst>
          </a:custGeom>
          <a:solidFill>
            <a:srgbClr val="5DA9E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608F8134-69F2-5246-69B7-C883B5AB0BA7}"/>
              </a:ext>
            </a:extLst>
          </p:cNvPr>
          <p:cNvSpPr/>
          <p:nvPr userDrawn="1"/>
        </p:nvSpPr>
        <p:spPr>
          <a:xfrm flipH="1" flipV="1">
            <a:off x="1231186" y="-17506"/>
            <a:ext cx="10960812" cy="6894576"/>
          </a:xfrm>
          <a:custGeom>
            <a:avLst/>
            <a:gdLst>
              <a:gd name="connsiteX0" fmla="*/ 8616409 w 10960812"/>
              <a:gd name="connsiteY0" fmla="*/ 6894576 h 6894576"/>
              <a:gd name="connsiteX1" fmla="*/ 0 w 10960812"/>
              <a:gd name="connsiteY1" fmla="*/ 6894576 h 6894576"/>
              <a:gd name="connsiteX2" fmla="*/ 0 w 10960812"/>
              <a:gd name="connsiteY2" fmla="*/ 0 h 6894576"/>
              <a:gd name="connsiteX3" fmla="*/ 8616409 w 10960812"/>
              <a:gd name="connsiteY3" fmla="*/ 0 h 6894576"/>
              <a:gd name="connsiteX4" fmla="*/ 8616409 w 10960812"/>
              <a:gd name="connsiteY4" fmla="*/ 615 h 6894576"/>
              <a:gd name="connsiteX5" fmla="*/ 10960812 w 10960812"/>
              <a:gd name="connsiteY5" fmla="*/ 6893960 h 6894576"/>
              <a:gd name="connsiteX6" fmla="*/ 8616409 w 10960812"/>
              <a:gd name="connsiteY6" fmla="*/ 6893960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0812" h="6894576">
                <a:moveTo>
                  <a:pt x="8616409" y="6894576"/>
                </a:moveTo>
                <a:lnTo>
                  <a:pt x="0" y="6894576"/>
                </a:lnTo>
                <a:lnTo>
                  <a:pt x="0" y="0"/>
                </a:lnTo>
                <a:lnTo>
                  <a:pt x="8616409" y="0"/>
                </a:lnTo>
                <a:lnTo>
                  <a:pt x="8616409" y="615"/>
                </a:lnTo>
                <a:lnTo>
                  <a:pt x="10960812" y="6893960"/>
                </a:lnTo>
                <a:lnTo>
                  <a:pt x="8616409" y="6893960"/>
                </a:lnTo>
                <a:close/>
              </a:path>
            </a:pathLst>
          </a:cu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ABD23DEC-B3CC-8C78-FDD9-9214D5869178}"/>
              </a:ext>
            </a:extLst>
          </p:cNvPr>
          <p:cNvSpPr/>
          <p:nvPr userDrawn="1"/>
        </p:nvSpPr>
        <p:spPr>
          <a:xfrm flipH="1" flipV="1">
            <a:off x="1898504" y="1420368"/>
            <a:ext cx="2509503" cy="5456702"/>
          </a:xfrm>
          <a:custGeom>
            <a:avLst/>
            <a:gdLst>
              <a:gd name="connsiteX0" fmla="*/ 2509503 w 2509503"/>
              <a:gd name="connsiteY0" fmla="*/ 5456086 h 5456702"/>
              <a:gd name="connsiteX1" fmla="*/ 2344403 w 2509503"/>
              <a:gd name="connsiteY1" fmla="*/ 5456086 h 5456702"/>
              <a:gd name="connsiteX2" fmla="*/ 488807 w 2509503"/>
              <a:gd name="connsiteY2" fmla="*/ 0 h 5456702"/>
              <a:gd name="connsiteX3" fmla="*/ 653907 w 2509503"/>
              <a:gd name="connsiteY3" fmla="*/ 0 h 5456702"/>
              <a:gd name="connsiteX4" fmla="*/ 165100 w 2509503"/>
              <a:gd name="connsiteY4" fmla="*/ 5456702 h 5456702"/>
              <a:gd name="connsiteX5" fmla="*/ 0 w 2509503"/>
              <a:gd name="connsiteY5" fmla="*/ 5456702 h 5456702"/>
              <a:gd name="connsiteX6" fmla="*/ 0 w 2509503"/>
              <a:gd name="connsiteY6" fmla="*/ 5456086 h 5456702"/>
              <a:gd name="connsiteX7" fmla="*/ 165100 w 2509503"/>
              <a:gd name="connsiteY7" fmla="*/ 5456086 h 545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503" h="5456702">
                <a:moveTo>
                  <a:pt x="2509503" y="5456086"/>
                </a:moveTo>
                <a:lnTo>
                  <a:pt x="2344403" y="5456086"/>
                </a:lnTo>
                <a:lnTo>
                  <a:pt x="488807" y="0"/>
                </a:lnTo>
                <a:lnTo>
                  <a:pt x="653907" y="0"/>
                </a:lnTo>
                <a:close/>
                <a:moveTo>
                  <a:pt x="165100" y="5456702"/>
                </a:moveTo>
                <a:lnTo>
                  <a:pt x="0" y="5456702"/>
                </a:lnTo>
                <a:lnTo>
                  <a:pt x="0" y="5456086"/>
                </a:lnTo>
                <a:lnTo>
                  <a:pt x="165100" y="5456086"/>
                </a:lnTo>
                <a:close/>
              </a:path>
            </a:pathLst>
          </a:cu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B7C357DD-AC4D-4627-DF8D-BD36AB40C246}"/>
              </a:ext>
            </a:extLst>
          </p:cNvPr>
          <p:cNvSpPr/>
          <p:nvPr userDrawn="1"/>
        </p:nvSpPr>
        <p:spPr>
          <a:xfrm rot="3174144" flipH="1" flipV="1">
            <a:off x="8167138" y="-108795"/>
            <a:ext cx="5992514" cy="3859787"/>
          </a:xfrm>
          <a:custGeom>
            <a:avLst/>
            <a:gdLst>
              <a:gd name="connsiteX0" fmla="*/ 5992514 w 5992514"/>
              <a:gd name="connsiteY0" fmla="*/ 1017293 h 3859787"/>
              <a:gd name="connsiteX1" fmla="*/ 3842941 w 5992514"/>
              <a:gd name="connsiteY1" fmla="*/ 3859787 h 3859787"/>
              <a:gd name="connsiteX2" fmla="*/ 0 w 5992514"/>
              <a:gd name="connsiteY2" fmla="*/ 953647 h 3859787"/>
              <a:gd name="connsiteX3" fmla="*/ 2868771 w 5992514"/>
              <a:gd name="connsiteY3" fmla="*/ 0 h 3859787"/>
              <a:gd name="connsiteX4" fmla="*/ 5929007 w 5992514"/>
              <a:gd name="connsiteY4" fmla="*/ 1017294 h 38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2514" h="3859787">
                <a:moveTo>
                  <a:pt x="5992514" y="1017293"/>
                </a:moveTo>
                <a:lnTo>
                  <a:pt x="3842941" y="3859787"/>
                </a:lnTo>
                <a:lnTo>
                  <a:pt x="0" y="953647"/>
                </a:lnTo>
                <a:lnTo>
                  <a:pt x="2868771" y="0"/>
                </a:lnTo>
                <a:lnTo>
                  <a:pt x="5929007" y="1017294"/>
                </a:lnTo>
                <a:close/>
              </a:path>
            </a:pathLst>
          </a:custGeom>
          <a:gradFill flip="none" rotWithShape="1">
            <a:gsLst>
              <a:gs pos="34000">
                <a:srgbClr val="094074"/>
              </a:gs>
              <a:gs pos="97000">
                <a:schemeClr val="tx1">
                  <a:alpha val="22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10" name="Title 1">
            <a:extLst>
              <a:ext uri="{FF2B5EF4-FFF2-40B4-BE49-F238E27FC236}">
                <a16:creationId xmlns:a16="http://schemas.microsoft.com/office/drawing/2014/main" id="{8587DCD7-6FC8-52CE-AF1C-A70FF7E95C5E}"/>
              </a:ext>
            </a:extLst>
          </p:cNvPr>
          <p:cNvSpPr>
            <a:spLocks noGrp="1"/>
          </p:cNvSpPr>
          <p:nvPr>
            <p:ph type="ctrTitle" hasCustomPrompt="1"/>
          </p:nvPr>
        </p:nvSpPr>
        <p:spPr>
          <a:xfrm>
            <a:off x="3523694" y="926592"/>
            <a:ext cx="7437120" cy="2743200"/>
          </a:xfrm>
        </p:spPr>
        <p:txBody>
          <a:bodyPr anchor="b">
            <a:normAutofit/>
          </a:bodyPr>
          <a:lstStyle>
            <a:lvl1pPr algn="l">
              <a:defRPr sz="4200">
                <a:solidFill>
                  <a:schemeClr val="bg1"/>
                </a:solidFill>
              </a:defRPr>
            </a:lvl1pPr>
          </a:lstStyle>
          <a:p>
            <a:r>
              <a:rPr lang="en-US"/>
              <a:t>Opening Title Slide</a:t>
            </a:r>
            <a:br>
              <a:rPr lang="en-US"/>
            </a:br>
            <a:r>
              <a:rPr lang="en-US"/>
              <a:t>Arial Bold 42pt.</a:t>
            </a:r>
          </a:p>
        </p:txBody>
      </p:sp>
      <p:sp>
        <p:nvSpPr>
          <p:cNvPr id="11" name="Subtitle 2">
            <a:extLst>
              <a:ext uri="{FF2B5EF4-FFF2-40B4-BE49-F238E27FC236}">
                <a16:creationId xmlns:a16="http://schemas.microsoft.com/office/drawing/2014/main" id="{28C307BC-77C1-8206-F7D4-A0BABF3B7CD0}"/>
              </a:ext>
            </a:extLst>
          </p:cNvPr>
          <p:cNvSpPr>
            <a:spLocks noGrp="1"/>
          </p:cNvSpPr>
          <p:nvPr>
            <p:ph type="subTitle" idx="1" hasCustomPrompt="1"/>
          </p:nvPr>
        </p:nvSpPr>
        <p:spPr>
          <a:xfrm>
            <a:off x="3523694" y="4303776"/>
            <a:ext cx="7437120" cy="1133856"/>
          </a:xfrm>
        </p:spPr>
        <p:txBody>
          <a:bodyPr>
            <a:normAutofit/>
          </a:bodyPr>
          <a:lstStyle>
            <a:lvl1pPr marL="0" indent="0" algn="l">
              <a:buNone/>
              <a:defRPr sz="24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US"/>
              <a:t>Subtitle, Arial 24pt. </a:t>
            </a:r>
          </a:p>
        </p:txBody>
      </p:sp>
      <p:pic>
        <p:nvPicPr>
          <p:cNvPr id="14" name="Picture 13">
            <a:extLst>
              <a:ext uri="{FF2B5EF4-FFF2-40B4-BE49-F238E27FC236}">
                <a16:creationId xmlns:a16="http://schemas.microsoft.com/office/drawing/2014/main" id="{4FD912D0-188D-7656-7D4E-D4F1D630EF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2504" y="5793740"/>
            <a:ext cx="3341981" cy="87282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0705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Valkyrie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7D74-4598-71A3-BC77-B95E8E1F7D16}"/>
              </a:ext>
            </a:extLst>
          </p:cNvPr>
          <p:cNvSpPr>
            <a:spLocks noGrp="1"/>
          </p:cNvSpPr>
          <p:nvPr>
            <p:ph type="title" hasCustomPrompt="1"/>
          </p:nvPr>
        </p:nvSpPr>
        <p:spPr/>
        <p:txBody>
          <a:bodyPr/>
          <a:lstStyle>
            <a:lvl1pPr>
              <a:defRPr/>
            </a:lvl1pPr>
          </a:lstStyle>
          <a:p>
            <a:r>
              <a:rPr lang="en-US"/>
              <a:t>Title to Slide, Arial Bold 32pt</a:t>
            </a:r>
          </a:p>
        </p:txBody>
      </p:sp>
      <p:sp>
        <p:nvSpPr>
          <p:cNvPr id="3" name="Content Placeholder 2">
            <a:extLst>
              <a:ext uri="{FF2B5EF4-FFF2-40B4-BE49-F238E27FC236}">
                <a16:creationId xmlns:a16="http://schemas.microsoft.com/office/drawing/2014/main" id="{03761767-DAA9-2607-AC70-9F488E73A9DD}"/>
              </a:ext>
            </a:extLst>
          </p:cNvPr>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784A4-CEC1-21AC-AE13-C5F63477F106}"/>
              </a:ext>
            </a:extLst>
          </p:cNvPr>
          <p:cNvSpPr>
            <a:spLocks noGrp="1"/>
          </p:cNvSpPr>
          <p:nvPr>
            <p:ph type="dt" sz="half" idx="10"/>
          </p:nvPr>
        </p:nvSpPr>
        <p:spPr/>
        <p:txBody>
          <a:bodyPr/>
          <a:lstStyle/>
          <a:p>
            <a:fld id="{0847D468-8124-4882-A9BF-ADABD1C75A38}" type="datetime1">
              <a:rPr lang="en-US" smtClean="0"/>
              <a:t>5/18/2026</a:t>
            </a:fld>
            <a:endParaRPr lang="en-US"/>
          </a:p>
        </p:txBody>
      </p:sp>
      <p:sp>
        <p:nvSpPr>
          <p:cNvPr id="5" name="Footer Placeholder 4">
            <a:extLst>
              <a:ext uri="{FF2B5EF4-FFF2-40B4-BE49-F238E27FC236}">
                <a16:creationId xmlns:a16="http://schemas.microsoft.com/office/drawing/2014/main" id="{1A675134-961C-1FB9-8269-02CFE7DB7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3E0C1-C259-0479-F5F8-2F4AA25CC4E0}"/>
              </a:ext>
            </a:extLst>
          </p:cNvPr>
          <p:cNvSpPr>
            <a:spLocks noGrp="1"/>
          </p:cNvSpPr>
          <p:nvPr>
            <p:ph type="sldNum" sz="quarter" idx="12"/>
          </p:nvPr>
        </p:nvSpPr>
        <p:spPr/>
        <p:txBody>
          <a:bodyPr/>
          <a:lstStyle/>
          <a:p>
            <a:fld id="{EC4CAE64-2259-465B-B421-9D914A9A81ED}" type="slidenum">
              <a:rPr lang="en-US" smtClean="0"/>
              <a:t>‹#›</a:t>
            </a:fld>
            <a:endParaRPr lang="en-US"/>
          </a:p>
        </p:txBody>
      </p:sp>
      <p:cxnSp>
        <p:nvCxnSpPr>
          <p:cNvPr id="7" name="Straight Connector 6">
            <a:extLst>
              <a:ext uri="{FF2B5EF4-FFF2-40B4-BE49-F238E27FC236}">
                <a16:creationId xmlns:a16="http://schemas.microsoft.com/office/drawing/2014/main" id="{EFBCB474-3965-04CB-0E32-C3BB314CAB69}"/>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92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050DB78-CE49-784A-0C29-79C149ECCF07}"/>
              </a:ext>
            </a:extLst>
          </p:cNvPr>
          <p:cNvSpPr/>
          <p:nvPr userDrawn="1"/>
        </p:nvSpPr>
        <p:spPr>
          <a:xfrm flipH="1" flipV="1">
            <a:off x="2445596" y="3089539"/>
            <a:ext cx="1446741" cy="3768463"/>
          </a:xfrm>
          <a:custGeom>
            <a:avLst/>
            <a:gdLst>
              <a:gd name="connsiteX0" fmla="*/ 1446741 w 1446741"/>
              <a:gd name="connsiteY0" fmla="*/ 3768463 h 3768463"/>
              <a:gd name="connsiteX1" fmla="*/ 1281641 w 1446741"/>
              <a:gd name="connsiteY1" fmla="*/ 3768463 h 3768463"/>
              <a:gd name="connsiteX2" fmla="*/ 0 w 1446741"/>
              <a:gd name="connsiteY2" fmla="*/ 0 h 3768463"/>
              <a:gd name="connsiteX3" fmla="*/ 165100 w 1446741"/>
              <a:gd name="connsiteY3" fmla="*/ 0 h 3768463"/>
            </a:gdLst>
            <a:ahLst/>
            <a:cxnLst>
              <a:cxn ang="0">
                <a:pos x="connsiteX0" y="connsiteY0"/>
              </a:cxn>
              <a:cxn ang="0">
                <a:pos x="connsiteX1" y="connsiteY1"/>
              </a:cxn>
              <a:cxn ang="0">
                <a:pos x="connsiteX2" y="connsiteY2"/>
              </a:cxn>
              <a:cxn ang="0">
                <a:pos x="connsiteX3" y="connsiteY3"/>
              </a:cxn>
            </a:cxnLst>
            <a:rect l="l" t="t" r="r" b="b"/>
            <a:pathLst>
              <a:path w="1446741" h="3768463">
                <a:moveTo>
                  <a:pt x="1446741" y="3768463"/>
                </a:moveTo>
                <a:lnTo>
                  <a:pt x="1281641" y="3768463"/>
                </a:lnTo>
                <a:lnTo>
                  <a:pt x="0" y="0"/>
                </a:lnTo>
                <a:lnTo>
                  <a:pt x="165100" y="0"/>
                </a:lnTo>
                <a:close/>
              </a:path>
            </a:pathLst>
          </a:custGeom>
          <a:solidFill>
            <a:srgbClr val="5DA9E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AE8F608-2D4B-3436-F677-65AAC4B65C62}"/>
              </a:ext>
            </a:extLst>
          </p:cNvPr>
          <p:cNvSpPr/>
          <p:nvPr userDrawn="1"/>
        </p:nvSpPr>
        <p:spPr>
          <a:xfrm>
            <a:off x="1" y="0"/>
            <a:ext cx="3746075" cy="6894576"/>
          </a:xfrm>
          <a:custGeom>
            <a:avLst/>
            <a:gdLst>
              <a:gd name="connsiteX0" fmla="*/ 0 w 3746075"/>
              <a:gd name="connsiteY0" fmla="*/ 0 h 6894576"/>
              <a:gd name="connsiteX1" fmla="*/ 1401672 w 3746075"/>
              <a:gd name="connsiteY1" fmla="*/ 0 h 6894576"/>
              <a:gd name="connsiteX2" fmla="*/ 1401672 w 3746075"/>
              <a:gd name="connsiteY2" fmla="*/ 615 h 6894576"/>
              <a:gd name="connsiteX3" fmla="*/ 3746075 w 3746075"/>
              <a:gd name="connsiteY3" fmla="*/ 6893960 h 6894576"/>
              <a:gd name="connsiteX4" fmla="*/ 1401672 w 3746075"/>
              <a:gd name="connsiteY4" fmla="*/ 6893960 h 6894576"/>
              <a:gd name="connsiteX5" fmla="*/ 1401672 w 3746075"/>
              <a:gd name="connsiteY5" fmla="*/ 6894576 h 6894576"/>
              <a:gd name="connsiteX6" fmla="*/ 0 w 3746075"/>
              <a:gd name="connsiteY6" fmla="*/ 6894576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6075" h="6894576">
                <a:moveTo>
                  <a:pt x="0" y="0"/>
                </a:moveTo>
                <a:lnTo>
                  <a:pt x="1401672" y="0"/>
                </a:lnTo>
                <a:lnTo>
                  <a:pt x="1401672" y="615"/>
                </a:lnTo>
                <a:lnTo>
                  <a:pt x="3746075" y="6893960"/>
                </a:lnTo>
                <a:lnTo>
                  <a:pt x="1401672" y="6893960"/>
                </a:lnTo>
                <a:lnTo>
                  <a:pt x="1401672" y="6894576"/>
                </a:lnTo>
                <a:lnTo>
                  <a:pt x="0" y="6894576"/>
                </a:lnTo>
                <a:close/>
              </a:path>
            </a:pathLst>
          </a:cu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D2CA8770-5147-6A8D-5723-5EF60E6AA979}"/>
              </a:ext>
            </a:extLst>
          </p:cNvPr>
          <p:cNvSpPr>
            <a:spLocks noGrp="1"/>
          </p:cNvSpPr>
          <p:nvPr>
            <p:ph type="dt" sz="half" idx="10"/>
          </p:nvPr>
        </p:nvSpPr>
        <p:spPr/>
        <p:txBody>
          <a:bodyPr/>
          <a:lstStyle/>
          <a:p>
            <a:fld id="{571DFE81-3AE7-4E41-B62E-76250D9FA4D3}" type="datetime1">
              <a:rPr lang="en-US" smtClean="0"/>
              <a:t>5/18/2026</a:t>
            </a:fld>
            <a:endParaRPr lang="en-US"/>
          </a:p>
        </p:txBody>
      </p:sp>
      <p:sp>
        <p:nvSpPr>
          <p:cNvPr id="5" name="Footer Placeholder 4">
            <a:extLst>
              <a:ext uri="{FF2B5EF4-FFF2-40B4-BE49-F238E27FC236}">
                <a16:creationId xmlns:a16="http://schemas.microsoft.com/office/drawing/2014/main" id="{10E41DDB-0567-005E-DB95-5383EA620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55E69-9BE9-B851-BE9D-450100E2D7F8}"/>
              </a:ext>
            </a:extLst>
          </p:cNvPr>
          <p:cNvSpPr>
            <a:spLocks noGrp="1"/>
          </p:cNvSpPr>
          <p:nvPr>
            <p:ph type="sldNum" sz="quarter" idx="12"/>
          </p:nvPr>
        </p:nvSpPr>
        <p:spPr/>
        <p:txBody>
          <a:bodyPr/>
          <a:lstStyle/>
          <a:p>
            <a:fld id="{EC4CAE64-2259-465B-B421-9D914A9A81ED}" type="slidenum">
              <a:rPr lang="en-US" smtClean="0"/>
              <a:t>‹#›</a:t>
            </a:fld>
            <a:endParaRPr lang="en-US"/>
          </a:p>
        </p:txBody>
      </p:sp>
      <p:sp>
        <p:nvSpPr>
          <p:cNvPr id="12" name="Title 1">
            <a:extLst>
              <a:ext uri="{FF2B5EF4-FFF2-40B4-BE49-F238E27FC236}">
                <a16:creationId xmlns:a16="http://schemas.microsoft.com/office/drawing/2014/main" id="{7F053B74-BA0A-FAA2-F0B8-7D953BF8879B}"/>
              </a:ext>
            </a:extLst>
          </p:cNvPr>
          <p:cNvSpPr>
            <a:spLocks noGrp="1"/>
          </p:cNvSpPr>
          <p:nvPr>
            <p:ph type="ctrTitle" hasCustomPrompt="1"/>
          </p:nvPr>
        </p:nvSpPr>
        <p:spPr>
          <a:xfrm>
            <a:off x="3253232" y="926592"/>
            <a:ext cx="7437120" cy="2743200"/>
          </a:xfrm>
        </p:spPr>
        <p:txBody>
          <a:bodyPr anchor="b">
            <a:normAutofit/>
          </a:bodyPr>
          <a:lstStyle>
            <a:lvl1pPr algn="l">
              <a:defRPr sz="4200">
                <a:solidFill>
                  <a:schemeClr val="accent2"/>
                </a:solidFill>
              </a:defRPr>
            </a:lvl1pPr>
          </a:lstStyle>
          <a:p>
            <a:r>
              <a:rPr lang="en-US"/>
              <a:t>Section Title Slide: Option A</a:t>
            </a:r>
            <a:br>
              <a:rPr lang="en-US"/>
            </a:br>
            <a:r>
              <a:rPr lang="en-US"/>
              <a:t>Arial Bold 42pt.</a:t>
            </a:r>
          </a:p>
        </p:txBody>
      </p:sp>
      <p:sp>
        <p:nvSpPr>
          <p:cNvPr id="13" name="Subtitle 2">
            <a:extLst>
              <a:ext uri="{FF2B5EF4-FFF2-40B4-BE49-F238E27FC236}">
                <a16:creationId xmlns:a16="http://schemas.microsoft.com/office/drawing/2014/main" id="{77220900-2057-6704-55E8-A5EF0EAC1A3F}"/>
              </a:ext>
            </a:extLst>
          </p:cNvPr>
          <p:cNvSpPr>
            <a:spLocks noGrp="1"/>
          </p:cNvSpPr>
          <p:nvPr>
            <p:ph type="subTitle" idx="1" hasCustomPrompt="1"/>
          </p:nvPr>
        </p:nvSpPr>
        <p:spPr>
          <a:xfrm>
            <a:off x="3253232" y="4303776"/>
            <a:ext cx="7437120" cy="1133856"/>
          </a:xfrm>
        </p:spPr>
        <p:txBody>
          <a:bodyPr>
            <a:normAutofit/>
          </a:bodyPr>
          <a:lstStyle>
            <a:lvl1pPr marL="0" indent="0" algn="l">
              <a:buNone/>
              <a:defRPr sz="24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US"/>
              <a:t>Subtitle, Arial 24pt. </a:t>
            </a:r>
          </a:p>
        </p:txBody>
      </p:sp>
      <p:pic>
        <p:nvPicPr>
          <p:cNvPr id="23" name="Picture 22">
            <a:extLst>
              <a:ext uri="{FF2B5EF4-FFF2-40B4-BE49-F238E27FC236}">
                <a16:creationId xmlns:a16="http://schemas.microsoft.com/office/drawing/2014/main" id="{AAD2EA03-2C1D-C218-9702-76D8150734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312" y="6254496"/>
            <a:ext cx="1828800" cy="477625"/>
          </a:xfrm>
          <a:prstGeom prst="rect">
            <a:avLst/>
          </a:prstGeom>
          <a:effectLst>
            <a:outerShdw blurRad="50800" dist="38100" dir="13500000" algn="br" rotWithShape="0">
              <a:prstClr val="black">
                <a:alpha val="40000"/>
              </a:prstClr>
            </a:outerShdw>
          </a:effectLst>
        </p:spPr>
      </p:pic>
      <p:cxnSp>
        <p:nvCxnSpPr>
          <p:cNvPr id="2" name="Straight Connector 1">
            <a:extLst>
              <a:ext uri="{FF2B5EF4-FFF2-40B4-BE49-F238E27FC236}">
                <a16:creationId xmlns:a16="http://schemas.microsoft.com/office/drawing/2014/main" id="{0B71AC52-73A7-020E-05F9-3F0963EC6EB2}"/>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27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050DB78-CE49-784A-0C29-79C149ECCF07}"/>
              </a:ext>
            </a:extLst>
          </p:cNvPr>
          <p:cNvSpPr/>
          <p:nvPr userDrawn="1"/>
        </p:nvSpPr>
        <p:spPr>
          <a:xfrm flipH="1" flipV="1">
            <a:off x="1847703" y="3089539"/>
            <a:ext cx="1446741" cy="3768463"/>
          </a:xfrm>
          <a:custGeom>
            <a:avLst/>
            <a:gdLst>
              <a:gd name="connsiteX0" fmla="*/ 1446741 w 1446741"/>
              <a:gd name="connsiteY0" fmla="*/ 3768463 h 3768463"/>
              <a:gd name="connsiteX1" fmla="*/ 1281641 w 1446741"/>
              <a:gd name="connsiteY1" fmla="*/ 3768463 h 3768463"/>
              <a:gd name="connsiteX2" fmla="*/ 0 w 1446741"/>
              <a:gd name="connsiteY2" fmla="*/ 0 h 3768463"/>
              <a:gd name="connsiteX3" fmla="*/ 165100 w 1446741"/>
              <a:gd name="connsiteY3" fmla="*/ 0 h 3768463"/>
            </a:gdLst>
            <a:ahLst/>
            <a:cxnLst>
              <a:cxn ang="0">
                <a:pos x="connsiteX0" y="connsiteY0"/>
              </a:cxn>
              <a:cxn ang="0">
                <a:pos x="connsiteX1" y="connsiteY1"/>
              </a:cxn>
              <a:cxn ang="0">
                <a:pos x="connsiteX2" y="connsiteY2"/>
              </a:cxn>
              <a:cxn ang="0">
                <a:pos x="connsiteX3" y="connsiteY3"/>
              </a:cxn>
            </a:cxnLst>
            <a:rect l="l" t="t" r="r" b="b"/>
            <a:pathLst>
              <a:path w="1446741" h="3768463">
                <a:moveTo>
                  <a:pt x="1446741" y="3768463"/>
                </a:moveTo>
                <a:lnTo>
                  <a:pt x="1281641" y="3768463"/>
                </a:lnTo>
                <a:lnTo>
                  <a:pt x="0" y="0"/>
                </a:lnTo>
                <a:lnTo>
                  <a:pt x="165100" y="0"/>
                </a:lnTo>
                <a:close/>
              </a:path>
            </a:pathLst>
          </a:custGeom>
          <a:solidFill>
            <a:srgbClr val="5DA9E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2D045B2-13ED-6BEE-4FB5-EEFAED2414EF}"/>
              </a:ext>
            </a:extLst>
          </p:cNvPr>
          <p:cNvSpPr/>
          <p:nvPr userDrawn="1"/>
        </p:nvSpPr>
        <p:spPr>
          <a:xfrm flipH="1" flipV="1">
            <a:off x="1296508" y="1"/>
            <a:ext cx="1672677" cy="4432791"/>
          </a:xfrm>
          <a:custGeom>
            <a:avLst/>
            <a:gdLst>
              <a:gd name="connsiteX0" fmla="*/ 1672677 w 1672677"/>
              <a:gd name="connsiteY0" fmla="*/ 4432791 h 4432791"/>
              <a:gd name="connsiteX1" fmla="*/ 1507577 w 1672677"/>
              <a:gd name="connsiteY1" fmla="*/ 4432791 h 4432791"/>
              <a:gd name="connsiteX2" fmla="*/ 0 w 1672677"/>
              <a:gd name="connsiteY2" fmla="*/ 0 h 4432791"/>
              <a:gd name="connsiteX3" fmla="*/ 165100 w 1672677"/>
              <a:gd name="connsiteY3" fmla="*/ 0 h 4432791"/>
            </a:gdLst>
            <a:ahLst/>
            <a:cxnLst>
              <a:cxn ang="0">
                <a:pos x="connsiteX0" y="connsiteY0"/>
              </a:cxn>
              <a:cxn ang="0">
                <a:pos x="connsiteX1" y="connsiteY1"/>
              </a:cxn>
              <a:cxn ang="0">
                <a:pos x="connsiteX2" y="connsiteY2"/>
              </a:cxn>
              <a:cxn ang="0">
                <a:pos x="connsiteX3" y="connsiteY3"/>
              </a:cxn>
            </a:cxnLst>
            <a:rect l="l" t="t" r="r" b="b"/>
            <a:pathLst>
              <a:path w="1672677" h="4432791">
                <a:moveTo>
                  <a:pt x="1672677" y="4432791"/>
                </a:moveTo>
                <a:lnTo>
                  <a:pt x="1507577" y="4432791"/>
                </a:lnTo>
                <a:lnTo>
                  <a:pt x="0" y="0"/>
                </a:lnTo>
                <a:lnTo>
                  <a:pt x="165100" y="0"/>
                </a:lnTo>
                <a:close/>
              </a:path>
            </a:pathLst>
          </a:custGeom>
          <a:solidFill>
            <a:srgbClr val="09407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D2CA8770-5147-6A8D-5723-5EF60E6AA979}"/>
              </a:ext>
            </a:extLst>
          </p:cNvPr>
          <p:cNvSpPr>
            <a:spLocks noGrp="1"/>
          </p:cNvSpPr>
          <p:nvPr>
            <p:ph type="dt" sz="half" idx="10"/>
          </p:nvPr>
        </p:nvSpPr>
        <p:spPr/>
        <p:txBody>
          <a:bodyPr/>
          <a:lstStyle/>
          <a:p>
            <a:fld id="{942750CB-6F69-46D9-8560-1693725F7AA2}" type="datetime1">
              <a:rPr lang="en-US" smtClean="0"/>
              <a:t>5/18/2026</a:t>
            </a:fld>
            <a:endParaRPr lang="en-US"/>
          </a:p>
        </p:txBody>
      </p:sp>
      <p:sp>
        <p:nvSpPr>
          <p:cNvPr id="5" name="Footer Placeholder 4">
            <a:extLst>
              <a:ext uri="{FF2B5EF4-FFF2-40B4-BE49-F238E27FC236}">
                <a16:creationId xmlns:a16="http://schemas.microsoft.com/office/drawing/2014/main" id="{10E41DDB-0567-005E-DB95-5383EA620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55E69-9BE9-B851-BE9D-450100E2D7F8}"/>
              </a:ext>
            </a:extLst>
          </p:cNvPr>
          <p:cNvSpPr>
            <a:spLocks noGrp="1"/>
          </p:cNvSpPr>
          <p:nvPr>
            <p:ph type="sldNum" sz="quarter" idx="12"/>
          </p:nvPr>
        </p:nvSpPr>
        <p:spPr/>
        <p:txBody>
          <a:bodyPr/>
          <a:lstStyle/>
          <a:p>
            <a:fld id="{EC4CAE64-2259-465B-B421-9D914A9A81ED}" type="slidenum">
              <a:rPr lang="en-US" smtClean="0"/>
              <a:t>‹#›</a:t>
            </a:fld>
            <a:endParaRPr lang="en-US"/>
          </a:p>
        </p:txBody>
      </p:sp>
      <p:sp>
        <p:nvSpPr>
          <p:cNvPr id="12" name="Title 1">
            <a:extLst>
              <a:ext uri="{FF2B5EF4-FFF2-40B4-BE49-F238E27FC236}">
                <a16:creationId xmlns:a16="http://schemas.microsoft.com/office/drawing/2014/main" id="{7F053B74-BA0A-FAA2-F0B8-7D953BF8879B}"/>
              </a:ext>
            </a:extLst>
          </p:cNvPr>
          <p:cNvSpPr>
            <a:spLocks noGrp="1"/>
          </p:cNvSpPr>
          <p:nvPr>
            <p:ph type="ctrTitle" hasCustomPrompt="1"/>
          </p:nvPr>
        </p:nvSpPr>
        <p:spPr>
          <a:xfrm>
            <a:off x="3253232" y="926592"/>
            <a:ext cx="7437120" cy="2743200"/>
          </a:xfrm>
        </p:spPr>
        <p:txBody>
          <a:bodyPr anchor="b">
            <a:normAutofit/>
          </a:bodyPr>
          <a:lstStyle>
            <a:lvl1pPr algn="l">
              <a:defRPr sz="4200">
                <a:solidFill>
                  <a:srgbClr val="094074"/>
                </a:solidFill>
              </a:defRPr>
            </a:lvl1pPr>
          </a:lstStyle>
          <a:p>
            <a:r>
              <a:rPr lang="en-US"/>
              <a:t>Section Title Slide: Option B</a:t>
            </a:r>
            <a:br>
              <a:rPr lang="en-US"/>
            </a:br>
            <a:r>
              <a:rPr lang="en-US"/>
              <a:t>Arial Bold 42pt.</a:t>
            </a:r>
          </a:p>
        </p:txBody>
      </p:sp>
      <p:sp>
        <p:nvSpPr>
          <p:cNvPr id="13" name="Subtitle 2">
            <a:extLst>
              <a:ext uri="{FF2B5EF4-FFF2-40B4-BE49-F238E27FC236}">
                <a16:creationId xmlns:a16="http://schemas.microsoft.com/office/drawing/2014/main" id="{77220900-2057-6704-55E8-A5EF0EAC1A3F}"/>
              </a:ext>
            </a:extLst>
          </p:cNvPr>
          <p:cNvSpPr>
            <a:spLocks noGrp="1"/>
          </p:cNvSpPr>
          <p:nvPr>
            <p:ph type="subTitle" idx="1" hasCustomPrompt="1"/>
          </p:nvPr>
        </p:nvSpPr>
        <p:spPr>
          <a:xfrm>
            <a:off x="3253232" y="4303776"/>
            <a:ext cx="7437120" cy="1133856"/>
          </a:xfrm>
        </p:spPr>
        <p:txBody>
          <a:bodyPr>
            <a:normAutofit/>
          </a:bodyPr>
          <a:lstStyle>
            <a:lvl1pPr marL="0" indent="0" algn="l">
              <a:buNone/>
              <a:defRPr sz="24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US"/>
              <a:t>Subtitle, Arial 24pt. </a:t>
            </a:r>
          </a:p>
        </p:txBody>
      </p:sp>
      <p:sp>
        <p:nvSpPr>
          <p:cNvPr id="20" name="Freeform: Shape 19">
            <a:extLst>
              <a:ext uri="{FF2B5EF4-FFF2-40B4-BE49-F238E27FC236}">
                <a16:creationId xmlns:a16="http://schemas.microsoft.com/office/drawing/2014/main" id="{1A46A9AE-2814-F1AC-B53B-990B8E56FC25}"/>
              </a:ext>
            </a:extLst>
          </p:cNvPr>
          <p:cNvSpPr/>
          <p:nvPr userDrawn="1"/>
        </p:nvSpPr>
        <p:spPr>
          <a:xfrm flipH="1" flipV="1">
            <a:off x="1898504" y="2786222"/>
            <a:ext cx="1555045" cy="4086913"/>
          </a:xfrm>
          <a:custGeom>
            <a:avLst/>
            <a:gdLst>
              <a:gd name="connsiteX0" fmla="*/ 1555045 w 1555045"/>
              <a:gd name="connsiteY0" fmla="*/ 4086913 h 4086913"/>
              <a:gd name="connsiteX1" fmla="*/ 1389945 w 1555045"/>
              <a:gd name="connsiteY1" fmla="*/ 4086913 h 4086913"/>
              <a:gd name="connsiteX2" fmla="*/ 0 w 1555045"/>
              <a:gd name="connsiteY2" fmla="*/ 0 h 4086913"/>
              <a:gd name="connsiteX3" fmla="*/ 165100 w 1555045"/>
              <a:gd name="connsiteY3" fmla="*/ 0 h 4086913"/>
            </a:gdLst>
            <a:ahLst/>
            <a:cxnLst>
              <a:cxn ang="0">
                <a:pos x="connsiteX0" y="connsiteY0"/>
              </a:cxn>
              <a:cxn ang="0">
                <a:pos x="connsiteX1" y="connsiteY1"/>
              </a:cxn>
              <a:cxn ang="0">
                <a:pos x="connsiteX2" y="connsiteY2"/>
              </a:cxn>
              <a:cxn ang="0">
                <a:pos x="connsiteX3" y="connsiteY3"/>
              </a:cxn>
            </a:cxnLst>
            <a:rect l="l" t="t" r="r" b="b"/>
            <a:pathLst>
              <a:path w="1555045" h="4086913">
                <a:moveTo>
                  <a:pt x="1555045" y="4086913"/>
                </a:moveTo>
                <a:lnTo>
                  <a:pt x="1389945" y="4086913"/>
                </a:lnTo>
                <a:lnTo>
                  <a:pt x="0" y="0"/>
                </a:lnTo>
                <a:lnTo>
                  <a:pt x="165100" y="0"/>
                </a:lnTo>
                <a:close/>
              </a:path>
            </a:pathLst>
          </a:custGeom>
          <a:solidFill>
            <a:srgbClr val="09407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ight Triangle 2">
            <a:extLst>
              <a:ext uri="{FF2B5EF4-FFF2-40B4-BE49-F238E27FC236}">
                <a16:creationId xmlns:a16="http://schemas.microsoft.com/office/drawing/2014/main" id="{43302898-B13F-EDE4-FAD5-1EE7489D576F}"/>
              </a:ext>
            </a:extLst>
          </p:cNvPr>
          <p:cNvSpPr/>
          <p:nvPr userDrawn="1"/>
        </p:nvSpPr>
        <p:spPr>
          <a:xfrm flipH="1" flipV="1">
            <a:off x="11632222" y="-1"/>
            <a:ext cx="559776" cy="15298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E58D383-3A51-9358-6281-59CBA82233F2}"/>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06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F4D00-8D1D-7E8D-6CD6-A6F103CC879D}"/>
              </a:ext>
            </a:extLst>
          </p:cNvPr>
          <p:cNvSpPr/>
          <p:nvPr userDrawn="1"/>
        </p:nvSpPr>
        <p:spPr>
          <a:xfrm>
            <a:off x="205408" y="199512"/>
            <a:ext cx="11774949" cy="60271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3" name="Right Triangle 2">
            <a:extLst>
              <a:ext uri="{FF2B5EF4-FFF2-40B4-BE49-F238E27FC236}">
                <a16:creationId xmlns:a16="http://schemas.microsoft.com/office/drawing/2014/main" id="{43302898-B13F-EDE4-FAD5-1EE7489D576F}"/>
              </a:ext>
            </a:extLst>
          </p:cNvPr>
          <p:cNvSpPr/>
          <p:nvPr userDrawn="1"/>
        </p:nvSpPr>
        <p:spPr>
          <a:xfrm flipH="1" flipV="1">
            <a:off x="10690352" y="-12701"/>
            <a:ext cx="1501646" cy="36404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2CA8770-5147-6A8D-5723-5EF60E6AA979}"/>
              </a:ext>
            </a:extLst>
          </p:cNvPr>
          <p:cNvSpPr>
            <a:spLocks noGrp="1"/>
          </p:cNvSpPr>
          <p:nvPr>
            <p:ph type="dt" sz="half" idx="10"/>
          </p:nvPr>
        </p:nvSpPr>
        <p:spPr/>
        <p:txBody>
          <a:bodyPr/>
          <a:lstStyle/>
          <a:p>
            <a:fld id="{942750CB-6F69-46D9-8560-1693725F7AA2}" type="datetime1">
              <a:rPr lang="en-US" smtClean="0"/>
              <a:t>5/18/2026</a:t>
            </a:fld>
            <a:endParaRPr lang="en-US"/>
          </a:p>
        </p:txBody>
      </p:sp>
      <p:sp>
        <p:nvSpPr>
          <p:cNvPr id="5" name="Footer Placeholder 4">
            <a:extLst>
              <a:ext uri="{FF2B5EF4-FFF2-40B4-BE49-F238E27FC236}">
                <a16:creationId xmlns:a16="http://schemas.microsoft.com/office/drawing/2014/main" id="{10E41DDB-0567-005E-DB95-5383EA620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55E69-9BE9-B851-BE9D-450100E2D7F8}"/>
              </a:ext>
            </a:extLst>
          </p:cNvPr>
          <p:cNvSpPr>
            <a:spLocks noGrp="1"/>
          </p:cNvSpPr>
          <p:nvPr>
            <p:ph type="sldNum" sz="quarter" idx="12"/>
          </p:nvPr>
        </p:nvSpPr>
        <p:spPr/>
        <p:txBody>
          <a:bodyPr/>
          <a:lstStyle/>
          <a:p>
            <a:fld id="{EC4CAE64-2259-465B-B421-9D914A9A81ED}" type="slidenum">
              <a:rPr lang="en-US" smtClean="0"/>
              <a:t>‹#›</a:t>
            </a:fld>
            <a:endParaRPr lang="en-US"/>
          </a:p>
        </p:txBody>
      </p:sp>
      <p:sp>
        <p:nvSpPr>
          <p:cNvPr id="12" name="Title 1">
            <a:extLst>
              <a:ext uri="{FF2B5EF4-FFF2-40B4-BE49-F238E27FC236}">
                <a16:creationId xmlns:a16="http://schemas.microsoft.com/office/drawing/2014/main" id="{7F053B74-BA0A-FAA2-F0B8-7D953BF8879B}"/>
              </a:ext>
            </a:extLst>
          </p:cNvPr>
          <p:cNvSpPr>
            <a:spLocks noGrp="1"/>
          </p:cNvSpPr>
          <p:nvPr>
            <p:ph type="ctrTitle" hasCustomPrompt="1"/>
          </p:nvPr>
        </p:nvSpPr>
        <p:spPr>
          <a:xfrm>
            <a:off x="832104" y="1709928"/>
            <a:ext cx="10515600" cy="2852928"/>
          </a:xfrm>
        </p:spPr>
        <p:txBody>
          <a:bodyPr anchor="ctr">
            <a:normAutofit/>
          </a:bodyPr>
          <a:lstStyle>
            <a:lvl1pPr algn="l">
              <a:defRPr sz="6000">
                <a:solidFill>
                  <a:srgbClr val="094074"/>
                </a:solidFill>
              </a:defRPr>
            </a:lvl1pPr>
          </a:lstStyle>
          <a:p>
            <a:r>
              <a:rPr lang="en-US"/>
              <a:t>Section Break</a:t>
            </a:r>
          </a:p>
        </p:txBody>
      </p:sp>
      <p:cxnSp>
        <p:nvCxnSpPr>
          <p:cNvPr id="9" name="Straight Connector 8">
            <a:extLst>
              <a:ext uri="{FF2B5EF4-FFF2-40B4-BE49-F238E27FC236}">
                <a16:creationId xmlns:a16="http://schemas.microsoft.com/office/drawing/2014/main" id="{7C43250F-4463-B6FC-00A0-271D6C976BB0}"/>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54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9C50D-E84F-3391-792A-A026314467C8}"/>
              </a:ext>
            </a:extLst>
          </p:cNvPr>
          <p:cNvSpPr>
            <a:spLocks noGrp="1"/>
          </p:cNvSpPr>
          <p:nvPr>
            <p:ph type="dt" sz="half" idx="10"/>
          </p:nvPr>
        </p:nvSpPr>
        <p:spPr/>
        <p:txBody>
          <a:bodyPr/>
          <a:lstStyle/>
          <a:p>
            <a:fld id="{FCFF1439-158C-4558-AE07-1A13F2710DD0}" type="datetime1">
              <a:rPr lang="en-US" smtClean="0"/>
              <a:t>5/18/2026</a:t>
            </a:fld>
            <a:endParaRPr lang="en-US"/>
          </a:p>
        </p:txBody>
      </p:sp>
      <p:sp>
        <p:nvSpPr>
          <p:cNvPr id="3" name="Footer Placeholder 2">
            <a:extLst>
              <a:ext uri="{FF2B5EF4-FFF2-40B4-BE49-F238E27FC236}">
                <a16:creationId xmlns:a16="http://schemas.microsoft.com/office/drawing/2014/main" id="{D558230F-33B9-C86C-A127-5D43517C58F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19F2052-CAFE-8072-7E86-5CCF0FED21E3}"/>
              </a:ext>
            </a:extLst>
          </p:cNvPr>
          <p:cNvSpPr>
            <a:spLocks noGrp="1"/>
          </p:cNvSpPr>
          <p:nvPr>
            <p:ph type="sldNum" sz="quarter" idx="12"/>
          </p:nvPr>
        </p:nvSpPr>
        <p:spPr/>
        <p:txBody>
          <a:bodyPr/>
          <a:lstStyle>
            <a:lvl1pPr>
              <a:defRPr>
                <a:solidFill>
                  <a:schemeClr val="bg1"/>
                </a:solidFill>
              </a:defRPr>
            </a:lvl1pPr>
          </a:lstStyle>
          <a:p>
            <a:fld id="{EC4CAE64-2259-465B-B421-9D914A9A81ED}" type="slidenum">
              <a:rPr lang="en-US" smtClean="0"/>
              <a:pPr/>
              <a:t>‹#›</a:t>
            </a:fld>
            <a:endParaRPr lang="en-US"/>
          </a:p>
        </p:txBody>
      </p:sp>
      <p:sp>
        <p:nvSpPr>
          <p:cNvPr id="8" name="Rectangle 7">
            <a:extLst>
              <a:ext uri="{FF2B5EF4-FFF2-40B4-BE49-F238E27FC236}">
                <a16:creationId xmlns:a16="http://schemas.microsoft.com/office/drawing/2014/main" id="{5D691290-C3E5-3E8A-0791-9F20027B957B}"/>
              </a:ext>
            </a:extLst>
          </p:cNvPr>
          <p:cNvSpPr/>
          <p:nvPr userDrawn="1"/>
        </p:nvSpPr>
        <p:spPr>
          <a:xfrm>
            <a:off x="10820400" y="0"/>
            <a:ext cx="1371600" cy="1295400"/>
          </a:xfrm>
          <a:prstGeom prst="rect">
            <a:avLst/>
          </a:pr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6BC142-2E18-A9BE-1F14-D0D403FC7703}"/>
              </a:ext>
            </a:extLst>
          </p:cNvPr>
          <p:cNvSpPr txBox="1"/>
          <p:nvPr userDrawn="1"/>
        </p:nvSpPr>
        <p:spPr>
          <a:xfrm>
            <a:off x="10341883" y="6415801"/>
            <a:ext cx="1088571" cy="246221"/>
          </a:xfrm>
          <a:prstGeom prst="rect">
            <a:avLst/>
          </a:prstGeom>
          <a:noFill/>
        </p:spPr>
        <p:txBody>
          <a:bodyPr wrap="square" rtlCol="0" anchor="ctr">
            <a:spAutoFit/>
          </a:bodyPr>
          <a:lstStyle/>
          <a:p>
            <a:pPr algn="r"/>
            <a:r>
              <a:rPr lang="en-US" sz="1000">
                <a:solidFill>
                  <a:schemeClr val="bg1"/>
                </a:solidFill>
              </a:rPr>
              <a:t>valkyrie.com</a:t>
            </a:r>
          </a:p>
        </p:txBody>
      </p:sp>
      <p:cxnSp>
        <p:nvCxnSpPr>
          <p:cNvPr id="11" name="Straight Connector 10">
            <a:extLst>
              <a:ext uri="{FF2B5EF4-FFF2-40B4-BE49-F238E27FC236}">
                <a16:creationId xmlns:a16="http://schemas.microsoft.com/office/drawing/2014/main" id="{9C23C5EE-BA47-2FEC-4F17-6BC87FDA0889}"/>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F3125FC-986B-29DC-FA99-C54C2CCB037F}"/>
              </a:ext>
            </a:extLst>
          </p:cNvPr>
          <p:cNvSpPr/>
          <p:nvPr userDrawn="1"/>
        </p:nvSpPr>
        <p:spPr>
          <a:xfrm>
            <a:off x="0" y="5562600"/>
            <a:ext cx="2120900" cy="1295400"/>
          </a:xfrm>
          <a:prstGeom prst="rect">
            <a:avLst/>
          </a:prstGeom>
          <a:solidFill>
            <a:srgbClr val="09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33EBE5-57FB-2DD6-814A-728E6640EC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6266868"/>
            <a:ext cx="1676400" cy="437823"/>
          </a:xfrm>
          <a:prstGeom prst="rect">
            <a:avLst/>
          </a:prstGeom>
          <a:effectLst>
            <a:outerShdw blurRad="50800" dist="38100" dir="13500000" algn="br" rotWithShape="0">
              <a:prstClr val="black">
                <a:alpha val="40000"/>
              </a:prstClr>
            </a:outerShdw>
          </a:effectLst>
        </p:spPr>
      </p:pic>
      <p:sp>
        <p:nvSpPr>
          <p:cNvPr id="5" name="Title 1">
            <a:extLst>
              <a:ext uri="{FF2B5EF4-FFF2-40B4-BE49-F238E27FC236}">
                <a16:creationId xmlns:a16="http://schemas.microsoft.com/office/drawing/2014/main" id="{F5EEA626-CEE4-DA68-8EEB-958CCB8724EA}"/>
              </a:ext>
            </a:extLst>
          </p:cNvPr>
          <p:cNvSpPr>
            <a:spLocks noGrp="1"/>
          </p:cNvSpPr>
          <p:nvPr>
            <p:ph type="ctrTitle" hasCustomPrompt="1"/>
          </p:nvPr>
        </p:nvSpPr>
        <p:spPr>
          <a:xfrm>
            <a:off x="832104" y="1709928"/>
            <a:ext cx="10515600" cy="2852928"/>
          </a:xfrm>
        </p:spPr>
        <p:txBody>
          <a:bodyPr anchor="ctr">
            <a:normAutofit/>
          </a:bodyPr>
          <a:lstStyle>
            <a:lvl1pPr algn="l">
              <a:defRPr sz="6000">
                <a:solidFill>
                  <a:schemeClr val="bg1"/>
                </a:solidFill>
              </a:defRPr>
            </a:lvl1pPr>
          </a:lstStyle>
          <a:p>
            <a:r>
              <a:rPr lang="en-US"/>
              <a:t>Section Break</a:t>
            </a:r>
          </a:p>
        </p:txBody>
      </p:sp>
    </p:spTree>
    <p:extLst>
      <p:ext uri="{BB962C8B-B14F-4D97-AF65-F5344CB8AC3E}">
        <p14:creationId xmlns:p14="http://schemas.microsoft.com/office/powerpoint/2010/main" val="331582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9C50D-E84F-3391-792A-A026314467C8}"/>
              </a:ext>
            </a:extLst>
          </p:cNvPr>
          <p:cNvSpPr>
            <a:spLocks noGrp="1"/>
          </p:cNvSpPr>
          <p:nvPr>
            <p:ph type="dt" sz="half" idx="10"/>
          </p:nvPr>
        </p:nvSpPr>
        <p:spPr/>
        <p:txBody>
          <a:bodyPr/>
          <a:lstStyle/>
          <a:p>
            <a:fld id="{FCFF1439-158C-4558-AE07-1A13F2710DD0}" type="datetime1">
              <a:rPr lang="en-US" smtClean="0"/>
              <a:t>5/18/2026</a:t>
            </a:fld>
            <a:endParaRPr lang="en-US"/>
          </a:p>
        </p:txBody>
      </p:sp>
      <p:sp>
        <p:nvSpPr>
          <p:cNvPr id="3" name="Footer Placeholder 2">
            <a:extLst>
              <a:ext uri="{FF2B5EF4-FFF2-40B4-BE49-F238E27FC236}">
                <a16:creationId xmlns:a16="http://schemas.microsoft.com/office/drawing/2014/main" id="{D558230F-33B9-C86C-A127-5D43517C58F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19F2052-CAFE-8072-7E86-5CCF0FED21E3}"/>
              </a:ext>
            </a:extLst>
          </p:cNvPr>
          <p:cNvSpPr>
            <a:spLocks noGrp="1"/>
          </p:cNvSpPr>
          <p:nvPr>
            <p:ph type="sldNum" sz="quarter" idx="12"/>
          </p:nvPr>
        </p:nvSpPr>
        <p:spPr/>
        <p:txBody>
          <a:bodyPr/>
          <a:lstStyle>
            <a:lvl1pPr>
              <a:defRPr>
                <a:solidFill>
                  <a:schemeClr val="bg1"/>
                </a:solidFill>
              </a:defRPr>
            </a:lvl1pPr>
          </a:lstStyle>
          <a:p>
            <a:fld id="{EC4CAE64-2259-465B-B421-9D914A9A81ED}" type="slidenum">
              <a:rPr lang="en-US" smtClean="0"/>
              <a:pPr/>
              <a:t>‹#›</a:t>
            </a:fld>
            <a:endParaRPr lang="en-US"/>
          </a:p>
        </p:txBody>
      </p:sp>
      <p:sp>
        <p:nvSpPr>
          <p:cNvPr id="10" name="TextBox 9">
            <a:extLst>
              <a:ext uri="{FF2B5EF4-FFF2-40B4-BE49-F238E27FC236}">
                <a16:creationId xmlns:a16="http://schemas.microsoft.com/office/drawing/2014/main" id="{726BC142-2E18-A9BE-1F14-D0D403FC7703}"/>
              </a:ext>
            </a:extLst>
          </p:cNvPr>
          <p:cNvSpPr txBox="1"/>
          <p:nvPr userDrawn="1"/>
        </p:nvSpPr>
        <p:spPr>
          <a:xfrm>
            <a:off x="10341883" y="6415801"/>
            <a:ext cx="1088571" cy="246221"/>
          </a:xfrm>
          <a:prstGeom prst="rect">
            <a:avLst/>
          </a:prstGeom>
          <a:noFill/>
        </p:spPr>
        <p:txBody>
          <a:bodyPr wrap="square" rtlCol="0" anchor="ctr">
            <a:spAutoFit/>
          </a:bodyPr>
          <a:lstStyle/>
          <a:p>
            <a:pPr algn="r"/>
            <a:r>
              <a:rPr lang="en-US" sz="1000">
                <a:solidFill>
                  <a:schemeClr val="bg1"/>
                </a:solidFill>
              </a:rPr>
              <a:t>valkyrie.com</a:t>
            </a:r>
          </a:p>
        </p:txBody>
      </p:sp>
      <p:cxnSp>
        <p:nvCxnSpPr>
          <p:cNvPr id="11" name="Straight Connector 10">
            <a:extLst>
              <a:ext uri="{FF2B5EF4-FFF2-40B4-BE49-F238E27FC236}">
                <a16:creationId xmlns:a16="http://schemas.microsoft.com/office/drawing/2014/main" id="{9C23C5EE-BA47-2FEC-4F17-6BC87FDA0889}"/>
              </a:ext>
            </a:extLst>
          </p:cNvPr>
          <p:cNvCxnSpPr>
            <a:cxnSpLocks/>
          </p:cNvCxnSpPr>
          <p:nvPr userDrawn="1"/>
        </p:nvCxnSpPr>
        <p:spPr>
          <a:xfrm>
            <a:off x="11430454" y="6447630"/>
            <a:ext cx="0" cy="1825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33EBE5-57FB-2DD6-814A-728E6640EC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6266868"/>
            <a:ext cx="1676400" cy="437823"/>
          </a:xfrm>
          <a:prstGeom prst="rect">
            <a:avLst/>
          </a:prstGeom>
          <a:effectLst>
            <a:outerShdw blurRad="50800" dist="38100" dir="13500000" algn="br" rotWithShape="0">
              <a:prstClr val="black">
                <a:alpha val="40000"/>
              </a:prstClr>
            </a:outerShdw>
          </a:effectLst>
        </p:spPr>
      </p:pic>
      <p:sp>
        <p:nvSpPr>
          <p:cNvPr id="5" name="Title 1">
            <a:extLst>
              <a:ext uri="{FF2B5EF4-FFF2-40B4-BE49-F238E27FC236}">
                <a16:creationId xmlns:a16="http://schemas.microsoft.com/office/drawing/2014/main" id="{F5EEA626-CEE4-DA68-8EEB-958CCB8724EA}"/>
              </a:ext>
            </a:extLst>
          </p:cNvPr>
          <p:cNvSpPr>
            <a:spLocks noGrp="1"/>
          </p:cNvSpPr>
          <p:nvPr>
            <p:ph type="ctrTitle" hasCustomPrompt="1"/>
          </p:nvPr>
        </p:nvSpPr>
        <p:spPr>
          <a:xfrm>
            <a:off x="832104" y="1709928"/>
            <a:ext cx="10515600" cy="2852928"/>
          </a:xfrm>
        </p:spPr>
        <p:txBody>
          <a:bodyPr anchor="ctr">
            <a:normAutofit/>
          </a:bodyPr>
          <a:lstStyle>
            <a:lvl1pPr algn="l">
              <a:defRPr sz="6000">
                <a:solidFill>
                  <a:schemeClr val="bg1"/>
                </a:solidFill>
              </a:defRPr>
            </a:lvl1pPr>
          </a:lstStyle>
          <a:p>
            <a:r>
              <a:rPr lang="en-US"/>
              <a:t>Section Break</a:t>
            </a:r>
          </a:p>
        </p:txBody>
      </p:sp>
    </p:spTree>
    <p:extLst>
      <p:ext uri="{BB962C8B-B14F-4D97-AF65-F5344CB8AC3E}">
        <p14:creationId xmlns:p14="http://schemas.microsoft.com/office/powerpoint/2010/main" val="670143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51D3-6846-7B16-83C6-07147C173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DAA95-7CB8-A8E1-1564-B8BD25C636CD}"/>
              </a:ext>
            </a:extLst>
          </p:cNvPr>
          <p:cNvSpPr>
            <a:spLocks noGrp="1"/>
          </p:cNvSpPr>
          <p:nvPr>
            <p:ph sz="half" idx="1"/>
          </p:nvPr>
        </p:nvSpPr>
        <p:spPr>
          <a:xfrm>
            <a:off x="457200" y="1197864"/>
            <a:ext cx="5562600" cy="4748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BC7AF6-E3CC-41EF-5F34-7E89CDC785E5}"/>
              </a:ext>
            </a:extLst>
          </p:cNvPr>
          <p:cNvSpPr>
            <a:spLocks noGrp="1"/>
          </p:cNvSpPr>
          <p:nvPr>
            <p:ph sz="half" idx="2"/>
          </p:nvPr>
        </p:nvSpPr>
        <p:spPr>
          <a:xfrm>
            <a:off x="6172200" y="1197864"/>
            <a:ext cx="5614416" cy="4748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5C8E57-6811-D89C-5933-F674451544E9}"/>
              </a:ext>
            </a:extLst>
          </p:cNvPr>
          <p:cNvSpPr>
            <a:spLocks noGrp="1"/>
          </p:cNvSpPr>
          <p:nvPr>
            <p:ph type="dt" sz="half" idx="10"/>
          </p:nvPr>
        </p:nvSpPr>
        <p:spPr/>
        <p:txBody>
          <a:bodyPr/>
          <a:lstStyle/>
          <a:p>
            <a:fld id="{6B679A14-211A-4380-901C-C96D2375F84E}" type="datetime1">
              <a:rPr lang="en-US" smtClean="0"/>
              <a:t>5/18/2026</a:t>
            </a:fld>
            <a:endParaRPr lang="en-US"/>
          </a:p>
        </p:txBody>
      </p:sp>
      <p:sp>
        <p:nvSpPr>
          <p:cNvPr id="6" name="Footer Placeholder 5">
            <a:extLst>
              <a:ext uri="{FF2B5EF4-FFF2-40B4-BE49-F238E27FC236}">
                <a16:creationId xmlns:a16="http://schemas.microsoft.com/office/drawing/2014/main" id="{1B5BEA3E-672C-B660-3EC9-F92A927D9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9F8BF-E307-D345-E678-31C390480966}"/>
              </a:ext>
            </a:extLst>
          </p:cNvPr>
          <p:cNvSpPr>
            <a:spLocks noGrp="1"/>
          </p:cNvSpPr>
          <p:nvPr>
            <p:ph type="sldNum" sz="quarter" idx="12"/>
          </p:nvPr>
        </p:nvSpPr>
        <p:spPr/>
        <p:txBody>
          <a:bodyPr/>
          <a:lstStyle/>
          <a:p>
            <a:fld id="{EC4CAE64-2259-465B-B421-9D914A9A81ED}" type="slidenum">
              <a:rPr lang="en-US" smtClean="0"/>
              <a:t>‹#›</a:t>
            </a:fld>
            <a:endParaRPr lang="en-US"/>
          </a:p>
        </p:txBody>
      </p:sp>
      <p:cxnSp>
        <p:nvCxnSpPr>
          <p:cNvPr id="8" name="Straight Connector 7">
            <a:extLst>
              <a:ext uri="{FF2B5EF4-FFF2-40B4-BE49-F238E27FC236}">
                <a16:creationId xmlns:a16="http://schemas.microsoft.com/office/drawing/2014/main" id="{7F352CCB-9FEB-B14A-74FE-2E07A07A1099}"/>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96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722AC-F775-AF31-38AE-3EAB257C4E13}"/>
              </a:ext>
            </a:extLst>
          </p:cNvPr>
          <p:cNvSpPr>
            <a:spLocks noGrp="1"/>
          </p:cNvSpPr>
          <p:nvPr>
            <p:ph type="title"/>
          </p:nvPr>
        </p:nvSpPr>
        <p:spPr>
          <a:xfrm>
            <a:off x="457200" y="118872"/>
            <a:ext cx="10515600" cy="841248"/>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7D4EC0B-7EF6-D397-BA17-74A9C0CC582F}"/>
              </a:ext>
            </a:extLst>
          </p:cNvPr>
          <p:cNvSpPr>
            <a:spLocks noGrp="1"/>
          </p:cNvSpPr>
          <p:nvPr>
            <p:ph type="body" idx="1"/>
          </p:nvPr>
        </p:nvSpPr>
        <p:spPr>
          <a:xfrm>
            <a:off x="457200" y="1197864"/>
            <a:ext cx="11329416" cy="4748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4723E-1595-4AF7-9810-2E25AFDE112B}"/>
              </a:ext>
            </a:extLst>
          </p:cNvPr>
          <p:cNvSpPr>
            <a:spLocks noGrp="1"/>
          </p:cNvSpPr>
          <p:nvPr>
            <p:ph type="dt" sz="half" idx="2"/>
          </p:nvPr>
        </p:nvSpPr>
        <p:spPr>
          <a:xfrm>
            <a:off x="11077575" y="122047"/>
            <a:ext cx="940708"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7CBE0F1-8597-4534-8D8F-665144C3B403}" type="datetime1">
              <a:rPr lang="en-US" smtClean="0"/>
              <a:t>5/18/2026</a:t>
            </a:fld>
            <a:endParaRPr lang="en-US"/>
          </a:p>
        </p:txBody>
      </p:sp>
      <p:sp>
        <p:nvSpPr>
          <p:cNvPr id="5" name="Footer Placeholder 4">
            <a:extLst>
              <a:ext uri="{FF2B5EF4-FFF2-40B4-BE49-F238E27FC236}">
                <a16:creationId xmlns:a16="http://schemas.microsoft.com/office/drawing/2014/main" id="{FBB80532-D036-5505-11E7-3B5BE096E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8B2184-D354-3E4A-E861-6AB31863B4F8}"/>
              </a:ext>
            </a:extLst>
          </p:cNvPr>
          <p:cNvSpPr>
            <a:spLocks noGrp="1"/>
          </p:cNvSpPr>
          <p:nvPr>
            <p:ph type="sldNum" sz="quarter" idx="4"/>
          </p:nvPr>
        </p:nvSpPr>
        <p:spPr>
          <a:xfrm>
            <a:off x="11430000" y="6356350"/>
            <a:ext cx="457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EC4CAE64-2259-465B-B421-9D914A9A81ED}" type="slidenum">
              <a:rPr lang="en-US" smtClean="0"/>
              <a:pPr/>
              <a:t>‹#›</a:t>
            </a:fld>
            <a:endParaRPr lang="en-US"/>
          </a:p>
        </p:txBody>
      </p:sp>
      <p:sp>
        <p:nvSpPr>
          <p:cNvPr id="20" name="Freeform: Shape 19">
            <a:extLst>
              <a:ext uri="{FF2B5EF4-FFF2-40B4-BE49-F238E27FC236}">
                <a16:creationId xmlns:a16="http://schemas.microsoft.com/office/drawing/2014/main" id="{D6333123-9E14-E7DA-ED66-C250E53ACACA}"/>
              </a:ext>
            </a:extLst>
          </p:cNvPr>
          <p:cNvSpPr/>
          <p:nvPr userDrawn="1"/>
        </p:nvSpPr>
        <p:spPr>
          <a:xfrm flipH="1" flipV="1">
            <a:off x="11708638" y="144866"/>
            <a:ext cx="483362" cy="1319708"/>
          </a:xfrm>
          <a:custGeom>
            <a:avLst/>
            <a:gdLst>
              <a:gd name="connsiteX0" fmla="*/ 0 w 483362"/>
              <a:gd name="connsiteY0" fmla="*/ 1319708 h 1319708"/>
              <a:gd name="connsiteX1" fmla="*/ 483362 w 483362"/>
              <a:gd name="connsiteY1" fmla="*/ 1319708 h 1319708"/>
              <a:gd name="connsiteX2" fmla="*/ 0 w 483362"/>
              <a:gd name="connsiteY2" fmla="*/ 0 h 1319708"/>
              <a:gd name="connsiteX3" fmla="*/ 0 w 483362"/>
              <a:gd name="connsiteY3" fmla="*/ 323692 h 1319708"/>
            </a:gdLst>
            <a:ahLst/>
            <a:cxnLst>
              <a:cxn ang="0">
                <a:pos x="connsiteX0" y="connsiteY0"/>
              </a:cxn>
              <a:cxn ang="0">
                <a:pos x="connsiteX1" y="connsiteY1"/>
              </a:cxn>
              <a:cxn ang="0">
                <a:pos x="connsiteX2" y="connsiteY2"/>
              </a:cxn>
              <a:cxn ang="0">
                <a:pos x="connsiteX3" y="connsiteY3"/>
              </a:cxn>
            </a:cxnLst>
            <a:rect l="l" t="t" r="r" b="b"/>
            <a:pathLst>
              <a:path w="483362" h="1319708">
                <a:moveTo>
                  <a:pt x="0" y="1319708"/>
                </a:moveTo>
                <a:lnTo>
                  <a:pt x="483362" y="1319708"/>
                </a:lnTo>
                <a:lnTo>
                  <a:pt x="0" y="0"/>
                </a:lnTo>
                <a:lnTo>
                  <a:pt x="0" y="323692"/>
                </a:lnTo>
                <a:close/>
              </a:path>
            </a:pathLst>
          </a:custGeom>
          <a:solidFill>
            <a:srgbClr val="5DA9E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B561BD6-99AF-5697-B0FC-246CE7C47B67}"/>
              </a:ext>
            </a:extLst>
          </p:cNvPr>
          <p:cNvSpPr/>
          <p:nvPr userDrawn="1"/>
        </p:nvSpPr>
        <p:spPr>
          <a:xfrm flipH="1" flipV="1">
            <a:off x="11771376" y="-7366"/>
            <a:ext cx="420624" cy="1148416"/>
          </a:xfrm>
          <a:custGeom>
            <a:avLst/>
            <a:gdLst>
              <a:gd name="connsiteX0" fmla="*/ 0 w 420624"/>
              <a:gd name="connsiteY0" fmla="*/ 1148416 h 1148416"/>
              <a:gd name="connsiteX1" fmla="*/ 420624 w 420624"/>
              <a:gd name="connsiteY1" fmla="*/ 1148416 h 1148416"/>
              <a:gd name="connsiteX2" fmla="*/ 0 w 420624"/>
              <a:gd name="connsiteY2" fmla="*/ 0 h 1148416"/>
              <a:gd name="connsiteX3" fmla="*/ 0 w 420624"/>
              <a:gd name="connsiteY3" fmla="*/ 1148416 h 1148416"/>
            </a:gdLst>
            <a:ahLst/>
            <a:cxnLst>
              <a:cxn ang="0">
                <a:pos x="connsiteX0" y="connsiteY0"/>
              </a:cxn>
              <a:cxn ang="0">
                <a:pos x="connsiteX1" y="connsiteY1"/>
              </a:cxn>
              <a:cxn ang="0">
                <a:pos x="connsiteX2" y="connsiteY2"/>
              </a:cxn>
              <a:cxn ang="0">
                <a:pos x="connsiteX3" y="connsiteY3"/>
              </a:cxn>
            </a:cxnLst>
            <a:rect l="l" t="t" r="r" b="b"/>
            <a:pathLst>
              <a:path w="420624" h="1148416">
                <a:moveTo>
                  <a:pt x="0" y="1148416"/>
                </a:moveTo>
                <a:lnTo>
                  <a:pt x="420624" y="1148416"/>
                </a:lnTo>
                <a:lnTo>
                  <a:pt x="0" y="0"/>
                </a:lnTo>
                <a:lnTo>
                  <a:pt x="0" y="1148416"/>
                </a:lnTo>
                <a:close/>
              </a:path>
            </a:pathLst>
          </a:custGeom>
          <a:solidFill>
            <a:srgbClr val="09407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descr="A picture containing text, clipart&#10;&#10;Description automatically generated">
            <a:extLst>
              <a:ext uri="{FF2B5EF4-FFF2-40B4-BE49-F238E27FC236}">
                <a16:creationId xmlns:a16="http://schemas.microsoft.com/office/drawing/2014/main" id="{8D8E400D-37B1-1D85-70A0-1B68139233A4}"/>
              </a:ext>
            </a:extLst>
          </p:cNvPr>
          <p:cNvPicPr>
            <a:picLocks noChangeAspect="1"/>
          </p:cNvPicPr>
          <p:nvPr userDrawn="1"/>
        </p:nvPicPr>
        <p:blipFill>
          <a:blip r:embed="rId24" cstate="hqprint">
            <a:extLst>
              <a:ext uri="{28A0092B-C50C-407E-A947-70E740481C1C}">
                <a14:useLocalDpi xmlns:a14="http://schemas.microsoft.com/office/drawing/2010/main"/>
              </a:ext>
            </a:extLst>
          </a:blip>
          <a:stretch>
            <a:fillRect/>
          </a:stretch>
        </p:blipFill>
        <p:spPr>
          <a:xfrm>
            <a:off x="210312" y="6210013"/>
            <a:ext cx="1829718" cy="565101"/>
          </a:xfrm>
          <a:prstGeom prst="rect">
            <a:avLst/>
          </a:prstGeom>
        </p:spPr>
      </p:pic>
      <p:sp>
        <p:nvSpPr>
          <p:cNvPr id="23" name="TextBox 22">
            <a:extLst>
              <a:ext uri="{FF2B5EF4-FFF2-40B4-BE49-F238E27FC236}">
                <a16:creationId xmlns:a16="http://schemas.microsoft.com/office/drawing/2014/main" id="{11198E8E-0B89-F09C-E152-FF04F8F1E57C}"/>
              </a:ext>
            </a:extLst>
          </p:cNvPr>
          <p:cNvSpPr txBox="1"/>
          <p:nvPr userDrawn="1"/>
        </p:nvSpPr>
        <p:spPr>
          <a:xfrm>
            <a:off x="10341883" y="6415801"/>
            <a:ext cx="1088571" cy="246221"/>
          </a:xfrm>
          <a:prstGeom prst="rect">
            <a:avLst/>
          </a:prstGeom>
          <a:noFill/>
        </p:spPr>
        <p:txBody>
          <a:bodyPr wrap="square" rtlCol="0" anchor="ctr">
            <a:spAutoFit/>
          </a:bodyPr>
          <a:lstStyle/>
          <a:p>
            <a:pPr algn="r"/>
            <a:r>
              <a:rPr lang="en-US" sz="1000">
                <a:solidFill>
                  <a:srgbClr val="094074"/>
                </a:solidFill>
              </a:rPr>
              <a:t>valkyrie.com</a:t>
            </a:r>
          </a:p>
        </p:txBody>
      </p:sp>
      <p:cxnSp>
        <p:nvCxnSpPr>
          <p:cNvPr id="24" name="Straight Connector 23">
            <a:extLst>
              <a:ext uri="{FF2B5EF4-FFF2-40B4-BE49-F238E27FC236}">
                <a16:creationId xmlns:a16="http://schemas.microsoft.com/office/drawing/2014/main" id="{58971DB6-7A4B-5C8D-DB28-4BAD638907A1}"/>
              </a:ext>
            </a:extLst>
          </p:cNvPr>
          <p:cNvCxnSpPr>
            <a:cxnSpLocks/>
          </p:cNvCxnSpPr>
          <p:nvPr userDrawn="1"/>
        </p:nvCxnSpPr>
        <p:spPr>
          <a:xfrm>
            <a:off x="11430454" y="6447630"/>
            <a:ext cx="0" cy="1825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577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65" r:id="rId20"/>
    <p:sldLayoutId id="2147483666" r:id="rId21"/>
    <p:sldLayoutId id="2147483668" r:id="rId22"/>
  </p:sldLayoutIdLst>
  <p:hf hdr="0" ftr="0" dt="0"/>
  <p:txStyles>
    <p:titleStyle>
      <a:lvl1pPr algn="l" defTabSz="914400" rtl="0" eaLnBrk="1" latinLnBrk="0" hangingPunct="1">
        <a:lnSpc>
          <a:spcPct val="90000"/>
        </a:lnSpc>
        <a:spcBef>
          <a:spcPct val="0"/>
        </a:spcBef>
        <a:buNone/>
        <a:defRPr lang="en-US" sz="3200" b="1" kern="1200">
          <a:solidFill>
            <a:schemeClr val="accent1"/>
          </a:solidFill>
          <a:latin typeface="+mj-lt"/>
          <a:ea typeface="+mj-ea"/>
          <a:cs typeface="+mj-cs"/>
        </a:defRPr>
      </a:lvl1pPr>
    </p:titleStyle>
    <p:bodyStyle>
      <a:lvl1pPr marL="228600" indent="-228600" algn="l" defTabSz="1216152" rtl="0" eaLnBrk="1" latinLnBrk="0" hangingPunct="1">
        <a:lnSpc>
          <a:spcPct val="100000"/>
        </a:lnSpc>
        <a:spcBef>
          <a:spcPts val="800"/>
        </a:spcBef>
        <a:buClr>
          <a:schemeClr val="accent1"/>
        </a:buClr>
        <a:buFont typeface="Wingdings 3" panose="05040102010807070707" pitchFamily="18" charset="2"/>
        <a:buChar char=""/>
        <a:tabLst/>
        <a:defRPr sz="2000" kern="1200">
          <a:solidFill>
            <a:srgbClr val="747A8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747A8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rgbClr val="747A8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Wingdings 3" panose="05040102010807070707" pitchFamily="18" charset="2"/>
        <a:buChar char=""/>
        <a:defRPr sz="1400" kern="1200">
          <a:solidFill>
            <a:srgbClr val="747A8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rgbClr val="747A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E255D3A-88DE-DE3A-E512-D6E80A8A0CE1}"/>
              </a:ext>
            </a:extLst>
          </p:cNvPr>
          <p:cNvSpPr txBox="1">
            <a:spLocks noChangeArrowheads="1"/>
          </p:cNvSpPr>
          <p:nvPr/>
        </p:nvSpPr>
        <p:spPr>
          <a:xfrm>
            <a:off x="2571739" y="3521747"/>
            <a:ext cx="9082355" cy="3429000"/>
          </a:xfrm>
          <a:prstGeom prst="rect">
            <a:avLst/>
          </a:prstGeom>
        </p:spPr>
        <p:txBody>
          <a:bodyPr vert="horz" lIns="91440" tIns="45720" rIns="91440" bIns="45720" rtlCol="0" anchor="t">
            <a:normAutofit/>
          </a:bodyPr>
          <a:lstStyle>
            <a:lvl1pPr marL="0" indent="0" algn="l" defTabSz="1216152" rtl="0" eaLnBrk="1" latinLnBrk="0" hangingPunct="1">
              <a:lnSpc>
                <a:spcPct val="100000"/>
              </a:lnSpc>
              <a:spcBef>
                <a:spcPts val="800"/>
              </a:spcBef>
              <a:buClr>
                <a:schemeClr val="accent1"/>
              </a:buClr>
              <a:buFont typeface="Wingdings 3" panose="05040102010807070707" pitchFamily="18" charset="2"/>
              <a:buNone/>
              <a:tabLst/>
              <a:defRPr sz="2400" kern="1200">
                <a:solidFill>
                  <a:schemeClr val="bg1"/>
                </a:solidFill>
                <a:latin typeface="+mn-lt"/>
                <a:ea typeface="+mn-ea"/>
                <a:cs typeface="+mn-cs"/>
              </a:defRPr>
            </a:lvl1pPr>
            <a:lvl2pPr marL="609585" indent="0" algn="ctr" defTabSz="914400" rtl="0" eaLnBrk="1" latinLnBrk="0" hangingPunct="1">
              <a:lnSpc>
                <a:spcPct val="90000"/>
              </a:lnSpc>
              <a:spcBef>
                <a:spcPts val="500"/>
              </a:spcBef>
              <a:buClr>
                <a:schemeClr val="accent2"/>
              </a:buClr>
              <a:buFont typeface="Arial" panose="020B0604020202020204" pitchFamily="34" charset="0"/>
              <a:buNone/>
              <a:defRPr sz="2667" kern="1200">
                <a:solidFill>
                  <a:srgbClr val="747A81"/>
                </a:solidFill>
                <a:latin typeface="+mn-lt"/>
                <a:ea typeface="+mn-ea"/>
                <a:cs typeface="+mn-cs"/>
              </a:defRPr>
            </a:lvl2pPr>
            <a:lvl3pPr marL="1219170" indent="0" algn="ctr" defTabSz="914400" rtl="0" eaLnBrk="1" latinLnBrk="0" hangingPunct="1">
              <a:lnSpc>
                <a:spcPct val="90000"/>
              </a:lnSpc>
              <a:spcBef>
                <a:spcPts val="500"/>
              </a:spcBef>
              <a:buClr>
                <a:schemeClr val="accent3"/>
              </a:buClr>
              <a:buFont typeface="Arial" panose="020B0604020202020204" pitchFamily="34" charset="0"/>
              <a:buNone/>
              <a:defRPr sz="2400" kern="1200">
                <a:solidFill>
                  <a:srgbClr val="747A81"/>
                </a:solidFill>
                <a:latin typeface="+mn-lt"/>
                <a:ea typeface="+mn-ea"/>
                <a:cs typeface="+mn-cs"/>
              </a:defRPr>
            </a:lvl3pPr>
            <a:lvl4pPr marL="1828754" indent="0" algn="ctr" defTabSz="914400" rtl="0" eaLnBrk="1" latinLnBrk="0" hangingPunct="1">
              <a:lnSpc>
                <a:spcPct val="90000"/>
              </a:lnSpc>
              <a:spcBef>
                <a:spcPts val="500"/>
              </a:spcBef>
              <a:buClr>
                <a:schemeClr val="accent1"/>
              </a:buClr>
              <a:buFont typeface="Wingdings 3" panose="05040102010807070707" pitchFamily="18" charset="2"/>
              <a:buNone/>
              <a:defRPr sz="2133" kern="1200">
                <a:solidFill>
                  <a:srgbClr val="747A81"/>
                </a:solidFill>
                <a:latin typeface="+mn-lt"/>
                <a:ea typeface="+mn-ea"/>
                <a:cs typeface="+mn-cs"/>
              </a:defRPr>
            </a:lvl4pPr>
            <a:lvl5pPr marL="2438339" indent="0" algn="ctr" defTabSz="914400" rtl="0" eaLnBrk="1" latinLnBrk="0" hangingPunct="1">
              <a:lnSpc>
                <a:spcPct val="90000"/>
              </a:lnSpc>
              <a:spcBef>
                <a:spcPts val="500"/>
              </a:spcBef>
              <a:buClr>
                <a:schemeClr val="accent2"/>
              </a:buClr>
              <a:buFont typeface="Arial" panose="020B0604020202020204" pitchFamily="34" charset="0"/>
              <a:buNone/>
              <a:defRPr sz="2133" kern="1200">
                <a:solidFill>
                  <a:srgbClr val="747A81"/>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9pPr>
          </a:lstStyle>
          <a:p>
            <a:pPr marL="457200" indent="-406400" algn="ctr">
              <a:spcAft>
                <a:spcPct val="0"/>
              </a:spcAft>
              <a:buClr>
                <a:srgbClr val="25215E"/>
              </a:buClr>
              <a:buFont typeface="Noto Sans Symbols"/>
              <a:buNone/>
            </a:pPr>
            <a:r>
              <a:rPr lang="en-US" sz="2400" b="0" i="0">
                <a:solidFill>
                  <a:schemeClr val="bg2">
                    <a:lumMod val="90000"/>
                  </a:schemeClr>
                </a:solidFill>
                <a:effectLst/>
                <a:latin typeface="Open Sans"/>
                <a:ea typeface="Open Sans"/>
                <a:cs typeface="Open Sans"/>
              </a:rPr>
              <a:t>Ukraine NDU JTLS-GO Training Program:</a:t>
            </a:r>
          </a:p>
          <a:p>
            <a:pPr marL="457200" indent="-406400" algn="ctr">
              <a:spcAft>
                <a:spcPct val="0"/>
              </a:spcAft>
              <a:buClr>
                <a:srgbClr val="25215E"/>
              </a:buClr>
              <a:buFont typeface="Noto Sans Symbols"/>
              <a:buNone/>
            </a:pPr>
            <a:r>
              <a:rPr lang="en-US" sz="2400" b="0" i="0">
                <a:solidFill>
                  <a:schemeClr val="bg2">
                    <a:lumMod val="90000"/>
                  </a:schemeClr>
                </a:solidFill>
                <a:effectLst/>
                <a:latin typeface="Open Sans"/>
                <a:ea typeface="Open Sans"/>
                <a:cs typeface="Open Sans"/>
              </a:rPr>
              <a:t>A new benchmark for high-fidelity operational training.</a:t>
            </a:r>
          </a:p>
          <a:p>
            <a:pPr marL="457200" indent="-406400" algn="ctr">
              <a:spcAft>
                <a:spcPct val="0"/>
              </a:spcAft>
              <a:buClr>
                <a:srgbClr val="25215E"/>
              </a:buClr>
              <a:buFont typeface="Noto Sans Symbols"/>
              <a:buNone/>
            </a:pPr>
            <a:r>
              <a:rPr lang="en-US" sz="2400" b="0" i="0">
                <a:solidFill>
                  <a:srgbClr val="64748B"/>
                </a:solidFill>
                <a:effectLst/>
                <a:latin typeface="Open Sans" panose="020F0502020204030204" pitchFamily="34" charset="0"/>
              </a:rPr>
              <a:t> </a:t>
            </a:r>
            <a:endParaRPr lang="en-US" altLang="en-US" sz="320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133A38DB-2CAA-3505-D6EE-CB6B8AD9CCD2}"/>
              </a:ext>
            </a:extLst>
          </p:cNvPr>
          <p:cNvSpPr txBox="1">
            <a:spLocks noChangeArrowheads="1"/>
          </p:cNvSpPr>
          <p:nvPr/>
        </p:nvSpPr>
        <p:spPr>
          <a:xfrm>
            <a:off x="2291137" y="3064547"/>
            <a:ext cx="9643560"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200" b="1" kern="1200">
                <a:solidFill>
                  <a:schemeClr val="bg1"/>
                </a:solidFill>
                <a:latin typeface="+mj-lt"/>
                <a:ea typeface="+mj-ea"/>
                <a:cs typeface="+mj-cs"/>
              </a:defRPr>
            </a:lvl1pPr>
          </a:lstStyle>
          <a:p>
            <a:pPr algn="ctr"/>
            <a:r>
              <a:rPr lang="en-US" sz="2800" i="1" cap="all"/>
              <a:t>Inaugural</a:t>
            </a:r>
            <a:r>
              <a:rPr lang="en-US" sz="3600" cap="all"/>
              <a:t> </a:t>
            </a:r>
          </a:p>
          <a:p>
            <a:pPr algn="ctr"/>
            <a:endParaRPr lang="en-US" sz="3600" cap="all"/>
          </a:p>
          <a:p>
            <a:pPr algn="ctr"/>
            <a:r>
              <a:rPr lang="en-US" sz="3600" cap="all"/>
              <a:t>“JTLS-GO Operational Lifecycle Practicum”</a:t>
            </a:r>
          </a:p>
          <a:p>
            <a:pPr algn="ctr" rtl="0">
              <a:buNone/>
            </a:pPr>
            <a:endParaRPr lang="en-US" sz="3600" b="1" i="0" u="none" strike="noStrike">
              <a:effectLst/>
            </a:endParaRPr>
          </a:p>
          <a:p>
            <a:pPr algn="ctr" rtl="0">
              <a:buNone/>
            </a:pPr>
            <a:r>
              <a:rPr lang="en-US" sz="3600" b="1" i="0" u="none" strike="noStrike">
                <a:effectLst/>
              </a:rPr>
              <a:t>Program Overview</a:t>
            </a:r>
            <a:endParaRPr lang="en-US" sz="1400" b="0">
              <a:effectLst/>
            </a:endParaRPr>
          </a:p>
          <a:p>
            <a:pPr>
              <a:buNone/>
            </a:pPr>
            <a:br>
              <a:rPr lang="en-US" sz="1400"/>
            </a:br>
            <a:endParaRPr lang="en-US" sz="3600" cap="all"/>
          </a:p>
        </p:txBody>
      </p:sp>
      <p:sp>
        <p:nvSpPr>
          <p:cNvPr id="11" name="TextBox 10">
            <a:extLst>
              <a:ext uri="{FF2B5EF4-FFF2-40B4-BE49-F238E27FC236}">
                <a16:creationId xmlns:a16="http://schemas.microsoft.com/office/drawing/2014/main" id="{48D2E469-FF53-4F85-F210-D9747B92BA52}"/>
              </a:ext>
            </a:extLst>
          </p:cNvPr>
          <p:cNvSpPr txBox="1"/>
          <p:nvPr/>
        </p:nvSpPr>
        <p:spPr>
          <a:xfrm>
            <a:off x="8373351" y="4528893"/>
            <a:ext cx="6100010" cy="830997"/>
          </a:xfrm>
          <a:prstGeom prst="rect">
            <a:avLst/>
          </a:prstGeom>
          <a:noFill/>
        </p:spPr>
        <p:txBody>
          <a:bodyPr wrap="square" lIns="91440" tIns="45720" rIns="91440" bIns="45720" anchor="t">
            <a:spAutoFit/>
          </a:bodyPr>
          <a:lstStyle/>
          <a:p>
            <a:pPr marL="0" marR="0">
              <a:buNone/>
            </a:pPr>
            <a:r>
              <a:rPr lang="en-US" sz="1600">
                <a:solidFill>
                  <a:schemeClr val="bg2">
                    <a:lumMod val="90000"/>
                  </a:schemeClr>
                </a:solidFill>
                <a:latin typeface="Open Sans"/>
                <a:ea typeface="Open Sans"/>
                <a:cs typeface="Open Sans"/>
              </a:rPr>
              <a:t>Vance Southern</a:t>
            </a:r>
          </a:p>
          <a:p>
            <a:pPr marL="0" marR="0">
              <a:buNone/>
            </a:pPr>
            <a:r>
              <a:rPr lang="en-US" sz="1600">
                <a:solidFill>
                  <a:schemeClr val="bg2">
                    <a:lumMod val="90000"/>
                  </a:schemeClr>
                </a:solidFill>
                <a:latin typeface="Open Sans"/>
                <a:ea typeface="Open Sans"/>
                <a:cs typeface="Open Sans"/>
              </a:rPr>
              <a:t>JTLS-GO Support Manager</a:t>
            </a:r>
          </a:p>
          <a:p>
            <a:pPr marL="0" marR="0">
              <a:buNone/>
            </a:pPr>
            <a:r>
              <a:rPr lang="en-US" sz="1600">
                <a:solidFill>
                  <a:schemeClr val="bg2">
                    <a:lumMod val="90000"/>
                  </a:schemeClr>
                </a:solidFill>
                <a:latin typeface="Open Sans"/>
                <a:ea typeface="Open Sans"/>
                <a:cs typeface="Open Sans"/>
              </a:rPr>
              <a:t>VALKYRIE ENTERPRISES  </a:t>
            </a:r>
          </a:p>
        </p:txBody>
      </p:sp>
    </p:spTree>
  </p:cSld>
  <p:clrMapOvr>
    <a:masterClrMapping/>
  </p:clrMapOvr>
  <p:transition spd="med" advTm="5000">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4DAFA3-0259-38B4-820E-F2642CF62A69}"/>
              </a:ext>
            </a:extLst>
          </p:cNvPr>
          <p:cNvSpPr>
            <a:spLocks noGrp="1"/>
          </p:cNvSpPr>
          <p:nvPr>
            <p:ph type="sldNum" sz="quarter" idx="12"/>
          </p:nvPr>
        </p:nvSpPr>
        <p:spPr/>
        <p:txBody>
          <a:bodyPr/>
          <a:lstStyle/>
          <a:p>
            <a:fld id="{EC4CAE64-2259-465B-B421-9D914A9A81ED}" type="slidenum">
              <a:rPr lang="en-US" smtClean="0"/>
              <a:t>2</a:t>
            </a:fld>
            <a:endParaRPr lang="en-US"/>
          </a:p>
        </p:txBody>
      </p:sp>
      <p:sp>
        <p:nvSpPr>
          <p:cNvPr id="5" name="Rectangle 2051">
            <a:extLst>
              <a:ext uri="{FF2B5EF4-FFF2-40B4-BE49-F238E27FC236}">
                <a16:creationId xmlns:a16="http://schemas.microsoft.com/office/drawing/2014/main" id="{D8B7CB74-2FBF-7DE6-5347-9EA5407C632A}"/>
              </a:ext>
            </a:extLst>
          </p:cNvPr>
          <p:cNvSpPr txBox="1">
            <a:spLocks noChangeArrowheads="1"/>
          </p:cNvSpPr>
          <p:nvPr/>
        </p:nvSpPr>
        <p:spPr>
          <a:xfrm>
            <a:off x="1491521" y="1666406"/>
            <a:ext cx="8632774" cy="4572000"/>
          </a:xfrm>
          <a:prstGeom prst="rect">
            <a:avLst/>
          </a:prstGeom>
        </p:spPr>
        <p:txBody>
          <a:bodyPr vert="horz" lIns="91440" tIns="45720" rIns="91440" bIns="45720" rtlCol="0">
            <a:normAutofit/>
          </a:bodyPr>
          <a:lstStyle>
            <a:lvl1pPr marL="228600" indent="-228600" algn="l" defTabSz="1216152" rtl="0" eaLnBrk="1" latinLnBrk="0" hangingPunct="1">
              <a:lnSpc>
                <a:spcPct val="100000"/>
              </a:lnSpc>
              <a:spcBef>
                <a:spcPts val="800"/>
              </a:spcBef>
              <a:buClr>
                <a:schemeClr val="accent1"/>
              </a:buClr>
              <a:buFont typeface="Wingdings 3" panose="05040102010807070707" pitchFamily="18" charset="2"/>
              <a:buChar char=""/>
              <a:tabLst/>
              <a:defRPr sz="20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accent5"/>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Wingdings 3" panose="05040102010807070707" pitchFamily="18" charset="2"/>
              <a:buChar char=""/>
              <a:defRPr sz="14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0"/>
              </a:spcAft>
              <a:buClr>
                <a:srgbClr val="25215E"/>
              </a:buClr>
              <a:buNone/>
            </a:pPr>
            <a:endParaRPr lang="en-US" altLang="en-US" sz="2400">
              <a:solidFill>
                <a:srgbClr val="3F3F3F"/>
              </a:solidFill>
              <a:latin typeface="Arial" panose="020B0604020202020204" pitchFamily="34" charset="0"/>
              <a:cs typeface="Arial" panose="020B0604020202020204" pitchFamily="34" charset="0"/>
            </a:endParaRPr>
          </a:p>
        </p:txBody>
      </p:sp>
      <p:sp>
        <p:nvSpPr>
          <p:cNvPr id="6" name="Rectangle 2050">
            <a:extLst>
              <a:ext uri="{FF2B5EF4-FFF2-40B4-BE49-F238E27FC236}">
                <a16:creationId xmlns:a16="http://schemas.microsoft.com/office/drawing/2014/main" id="{22FD9208-F3F6-F8C8-9773-F88AB8AD582D}"/>
              </a:ext>
            </a:extLst>
          </p:cNvPr>
          <p:cNvSpPr txBox="1">
            <a:spLocks noChangeArrowheads="1"/>
          </p:cNvSpPr>
          <p:nvPr/>
        </p:nvSpPr>
        <p:spPr>
          <a:xfrm>
            <a:off x="591678" y="133541"/>
            <a:ext cx="95326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a:solidFill>
                  <a:schemeClr val="accent1"/>
                </a:solidFill>
                <a:latin typeface="+mj-lt"/>
                <a:ea typeface="+mj-ea"/>
                <a:cs typeface="+mj-cs"/>
              </a:defRPr>
            </a:lvl1pPr>
          </a:lstStyle>
          <a:p>
            <a:r>
              <a:rPr lang="en-US"/>
              <a:t>The 6-Week Curriculum Roadmap (Virtual)</a:t>
            </a:r>
            <a:endParaRPr lang="en-US" altLang="en-US" sz="3600">
              <a:solidFill>
                <a:srgbClr val="25215E"/>
              </a:solidFill>
              <a:sym typeface="Arial" panose="020B0604020202020204" pitchFamily="34" charset="0"/>
            </a:endParaRPr>
          </a:p>
        </p:txBody>
      </p:sp>
      <p:pic>
        <p:nvPicPr>
          <p:cNvPr id="1026" name="Picture 2">
            <a:extLst>
              <a:ext uri="{FF2B5EF4-FFF2-40B4-BE49-F238E27FC236}">
                <a16:creationId xmlns:a16="http://schemas.microsoft.com/office/drawing/2014/main" id="{07532669-74D6-D842-87C6-1EB091BFA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50" y="928599"/>
            <a:ext cx="5462407"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46A6AB7-7D01-8572-26F3-EDA838640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51" y="3329595"/>
            <a:ext cx="5462406"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FF0760A-95A0-FCBF-B31C-C9A21CA06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242" y="928600"/>
            <a:ext cx="5614737" cy="22478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46DA3FC-D93D-CE0B-9DD2-505C6907E1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790" y="3329596"/>
            <a:ext cx="5631189" cy="22478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B3AADC-CAF6-AE97-0A70-5E91030AFFD6}"/>
              </a:ext>
            </a:extLst>
          </p:cNvPr>
          <p:cNvSpPr txBox="1"/>
          <p:nvPr/>
        </p:nvSpPr>
        <p:spPr>
          <a:xfrm>
            <a:off x="580641" y="1045682"/>
            <a:ext cx="5334000" cy="954107"/>
          </a:xfrm>
          <a:prstGeom prst="rect">
            <a:avLst/>
          </a:prstGeom>
          <a:noFill/>
        </p:spPr>
        <p:txBody>
          <a:bodyPr wrap="square">
            <a:spAutoFit/>
          </a:bodyPr>
          <a:lstStyle/>
          <a:p>
            <a:pPr rtl="0">
              <a:buNone/>
            </a:pPr>
            <a:r>
              <a:rPr lang="en-US" sz="2000" b="1" i="0" u="none" strike="noStrike">
                <a:solidFill>
                  <a:srgbClr val="C5B358"/>
                </a:solidFill>
                <a:effectLst/>
                <a:latin typeface="Montserrat" panose="00000500000000000000" pitchFamily="2" charset="0"/>
              </a:rPr>
              <a:t>Database &amp; System Tools (DDS)</a:t>
            </a:r>
            <a:endParaRPr lang="en-US" sz="2000" b="0">
              <a:effectLst/>
            </a:endParaRPr>
          </a:p>
          <a:p>
            <a:pPr>
              <a:buNone/>
            </a:pPr>
            <a:br>
              <a:rPr lang="en-US"/>
            </a:br>
            <a:endParaRPr lang="en-US"/>
          </a:p>
        </p:txBody>
      </p:sp>
      <p:sp>
        <p:nvSpPr>
          <p:cNvPr id="10" name="TextBox 9">
            <a:extLst>
              <a:ext uri="{FF2B5EF4-FFF2-40B4-BE49-F238E27FC236}">
                <a16:creationId xmlns:a16="http://schemas.microsoft.com/office/drawing/2014/main" id="{E0D3C0A5-8D92-B99B-C243-8C96045F2A56}"/>
              </a:ext>
            </a:extLst>
          </p:cNvPr>
          <p:cNvSpPr txBox="1"/>
          <p:nvPr/>
        </p:nvSpPr>
        <p:spPr>
          <a:xfrm>
            <a:off x="6275312" y="996799"/>
            <a:ext cx="6097712" cy="954107"/>
          </a:xfrm>
          <a:prstGeom prst="rect">
            <a:avLst/>
          </a:prstGeom>
          <a:noFill/>
        </p:spPr>
        <p:txBody>
          <a:bodyPr wrap="square">
            <a:spAutoFit/>
          </a:bodyPr>
          <a:lstStyle/>
          <a:p>
            <a:pPr rtl="0">
              <a:buNone/>
            </a:pPr>
            <a:r>
              <a:rPr lang="en-US" sz="2000" b="1">
                <a:solidFill>
                  <a:srgbClr val="C5B358"/>
                </a:solidFill>
                <a:latin typeface="Montserrat" panose="00000500000000000000" pitchFamily="2" charset="0"/>
              </a:rPr>
              <a:t>Scenario Development/Game Dynamics </a:t>
            </a:r>
            <a:endParaRPr lang="en-US" sz="2000" b="0">
              <a:effectLst/>
            </a:endParaRPr>
          </a:p>
          <a:p>
            <a:pPr>
              <a:buNone/>
            </a:pPr>
            <a:br>
              <a:rPr lang="en-US"/>
            </a:br>
            <a:endParaRPr lang="en-US"/>
          </a:p>
        </p:txBody>
      </p:sp>
      <p:sp>
        <p:nvSpPr>
          <p:cNvPr id="12" name="TextBox 11">
            <a:extLst>
              <a:ext uri="{FF2B5EF4-FFF2-40B4-BE49-F238E27FC236}">
                <a16:creationId xmlns:a16="http://schemas.microsoft.com/office/drawing/2014/main" id="{692D6083-CA29-DCB8-73BF-332683121883}"/>
              </a:ext>
            </a:extLst>
          </p:cNvPr>
          <p:cNvSpPr txBox="1"/>
          <p:nvPr/>
        </p:nvSpPr>
        <p:spPr>
          <a:xfrm>
            <a:off x="603479" y="3429000"/>
            <a:ext cx="6205590" cy="954107"/>
          </a:xfrm>
          <a:prstGeom prst="rect">
            <a:avLst/>
          </a:prstGeom>
          <a:noFill/>
        </p:spPr>
        <p:txBody>
          <a:bodyPr wrap="square">
            <a:spAutoFit/>
          </a:bodyPr>
          <a:lstStyle/>
          <a:p>
            <a:pPr rtl="0">
              <a:buNone/>
            </a:pPr>
            <a:r>
              <a:rPr lang="en-US" sz="2000" b="1" i="0" u="none" strike="noStrike">
                <a:solidFill>
                  <a:srgbClr val="C5B358"/>
                </a:solidFill>
                <a:effectLst/>
                <a:latin typeface="Montserrat" panose="00000500000000000000" pitchFamily="2" charset="0"/>
              </a:rPr>
              <a:t>Analysis &amp; Operational Planning</a:t>
            </a:r>
            <a:endParaRPr lang="en-US" sz="2000" b="0">
              <a:effectLst/>
            </a:endParaRPr>
          </a:p>
          <a:p>
            <a:pPr>
              <a:buNone/>
            </a:pPr>
            <a:br>
              <a:rPr lang="en-US"/>
            </a:br>
            <a:endParaRPr lang="en-US"/>
          </a:p>
        </p:txBody>
      </p:sp>
      <p:sp>
        <p:nvSpPr>
          <p:cNvPr id="14" name="TextBox 13">
            <a:extLst>
              <a:ext uri="{FF2B5EF4-FFF2-40B4-BE49-F238E27FC236}">
                <a16:creationId xmlns:a16="http://schemas.microsoft.com/office/drawing/2014/main" id="{53437D5B-5DC0-8F9C-EFDB-E0475AB89A73}"/>
              </a:ext>
            </a:extLst>
          </p:cNvPr>
          <p:cNvSpPr txBox="1"/>
          <p:nvPr/>
        </p:nvSpPr>
        <p:spPr>
          <a:xfrm>
            <a:off x="6275312" y="3419387"/>
            <a:ext cx="6205590" cy="954107"/>
          </a:xfrm>
          <a:prstGeom prst="rect">
            <a:avLst/>
          </a:prstGeom>
          <a:noFill/>
        </p:spPr>
        <p:txBody>
          <a:bodyPr wrap="square">
            <a:spAutoFit/>
          </a:bodyPr>
          <a:lstStyle/>
          <a:p>
            <a:pPr rtl="0">
              <a:buNone/>
            </a:pPr>
            <a:r>
              <a:rPr lang="en-US" sz="2000" b="1" i="0" u="none" strike="noStrike">
                <a:solidFill>
                  <a:srgbClr val="C5B358"/>
                </a:solidFill>
                <a:effectLst/>
                <a:latin typeface="Montserrat" panose="00000500000000000000" pitchFamily="2" charset="0"/>
              </a:rPr>
              <a:t>The Outcome</a:t>
            </a:r>
            <a:endParaRPr lang="en-US" sz="2000" b="0">
              <a:effectLst/>
            </a:endParaRPr>
          </a:p>
          <a:p>
            <a:pPr>
              <a:buNone/>
            </a:pPr>
            <a:br>
              <a:rPr lang="en-US"/>
            </a:br>
            <a:endParaRPr lang="en-US"/>
          </a:p>
        </p:txBody>
      </p:sp>
      <p:sp>
        <p:nvSpPr>
          <p:cNvPr id="18" name="TextBox 17">
            <a:extLst>
              <a:ext uri="{FF2B5EF4-FFF2-40B4-BE49-F238E27FC236}">
                <a16:creationId xmlns:a16="http://schemas.microsoft.com/office/drawing/2014/main" id="{7AB322A5-C766-31CB-3E7C-67948C62D427}"/>
              </a:ext>
            </a:extLst>
          </p:cNvPr>
          <p:cNvSpPr txBox="1"/>
          <p:nvPr/>
        </p:nvSpPr>
        <p:spPr>
          <a:xfrm>
            <a:off x="580641" y="1415952"/>
            <a:ext cx="5406183" cy="2308324"/>
          </a:xfrm>
          <a:prstGeom prst="rect">
            <a:avLst/>
          </a:prstGeom>
          <a:noFill/>
        </p:spPr>
        <p:txBody>
          <a:bodyPr wrap="square">
            <a:spAutoFit/>
          </a:bodyPr>
          <a:lstStyle/>
          <a:p>
            <a:pPr rtl="0"/>
            <a:r>
              <a:rPr lang="en-US" sz="1800" b="1" i="0" u="none" strike="noStrike">
                <a:solidFill>
                  <a:srgbClr val="334155"/>
                </a:solidFill>
                <a:effectLst/>
                <a:latin typeface="Open Sans" panose="020B0606030504020204" pitchFamily="34" charset="0"/>
              </a:rPr>
              <a:t>Weeks 1-3:</a:t>
            </a:r>
            <a:r>
              <a:rPr lang="en-US" sz="1800" b="0" i="0" u="none" strike="noStrike">
                <a:solidFill>
                  <a:srgbClr val="334155"/>
                </a:solidFill>
                <a:effectLst/>
                <a:latin typeface="Open Sans" panose="020B0606030504020204" pitchFamily="34" charset="0"/>
              </a:rPr>
              <a:t> Mastering the DDS Interface. </a:t>
            </a:r>
          </a:p>
          <a:p>
            <a:pPr marL="285750" indent="-285750" rtl="0">
              <a:buFont typeface="Arial" panose="020B0604020202020204" pitchFamily="34" charset="0"/>
              <a:buChar char="•"/>
            </a:pPr>
            <a:r>
              <a:rPr lang="en-US" sz="1800" b="0" i="0" u="none" strike="noStrike">
                <a:solidFill>
                  <a:srgbClr val="334155"/>
                </a:solidFill>
                <a:effectLst/>
                <a:latin typeface="Open Sans" panose="020B0606030504020204" pitchFamily="34" charset="0"/>
              </a:rPr>
              <a:t>Construction of custom TUPs, SUPs, and HUPs</a:t>
            </a:r>
          </a:p>
          <a:p>
            <a:pPr marL="285750" indent="-285750" rtl="0">
              <a:buFont typeface="Arial" panose="020B0604020202020204" pitchFamily="34" charset="0"/>
              <a:buChar char="•"/>
            </a:pPr>
            <a:r>
              <a:rPr lang="en-US" sz="1800" b="0" i="0" u="none" strike="noStrike">
                <a:solidFill>
                  <a:srgbClr val="334155"/>
                </a:solidFill>
                <a:effectLst/>
                <a:latin typeface="Open Sans" panose="020B0606030504020204" pitchFamily="34" charset="0"/>
              </a:rPr>
              <a:t>Side/Faction logic and diplomatic relations</a:t>
            </a:r>
          </a:p>
          <a:p>
            <a:pPr marL="285750" indent="-285750" rtl="0">
              <a:buFont typeface="Arial" panose="020B0604020202020204" pitchFamily="34" charset="0"/>
              <a:buChar char="•"/>
            </a:pPr>
            <a:r>
              <a:rPr lang="en-US">
                <a:solidFill>
                  <a:srgbClr val="334155"/>
                </a:solidFill>
                <a:latin typeface="Open Sans" panose="020B0606030504020204" pitchFamily="34" charset="0"/>
              </a:rPr>
              <a:t>New Combat Systems and Platforms</a:t>
            </a:r>
          </a:p>
          <a:p>
            <a:pPr marL="285750" indent="-285750" rtl="0">
              <a:buFont typeface="Arial" panose="020B0604020202020204" pitchFamily="34" charset="0"/>
              <a:buChar char="•"/>
            </a:pPr>
            <a:r>
              <a:rPr lang="en-US" b="0">
                <a:solidFill>
                  <a:srgbClr val="334155"/>
                </a:solidFill>
                <a:effectLst/>
                <a:latin typeface="Open Sans" panose="020B0606030504020204" pitchFamily="34" charset="0"/>
              </a:rPr>
              <a:t>Complete Order of Battle</a:t>
            </a:r>
          </a:p>
          <a:p>
            <a:pPr marL="285750" indent="-285750" rtl="0">
              <a:buFont typeface="Arial" panose="020B0604020202020204" pitchFamily="34" charset="0"/>
              <a:buChar char="•"/>
            </a:pPr>
            <a:r>
              <a:rPr lang="en-US">
                <a:solidFill>
                  <a:srgbClr val="334155"/>
                </a:solidFill>
                <a:latin typeface="Open Sans" panose="020B0606030504020204" pitchFamily="34" charset="0"/>
              </a:rPr>
              <a:t>Terrain Generation</a:t>
            </a:r>
            <a:endParaRPr lang="en-US" b="0">
              <a:effectLst/>
            </a:endParaRPr>
          </a:p>
          <a:p>
            <a:pPr>
              <a:buNone/>
            </a:pPr>
            <a:br>
              <a:rPr lang="en-US"/>
            </a:br>
            <a:endParaRPr lang="en-US"/>
          </a:p>
        </p:txBody>
      </p:sp>
      <p:sp>
        <p:nvSpPr>
          <p:cNvPr id="20" name="TextBox 19">
            <a:extLst>
              <a:ext uri="{FF2B5EF4-FFF2-40B4-BE49-F238E27FC236}">
                <a16:creationId xmlns:a16="http://schemas.microsoft.com/office/drawing/2014/main" id="{CD2B4430-440B-54E0-9B93-89994082F562}"/>
              </a:ext>
            </a:extLst>
          </p:cNvPr>
          <p:cNvSpPr txBox="1"/>
          <p:nvPr/>
        </p:nvSpPr>
        <p:spPr>
          <a:xfrm>
            <a:off x="6252475" y="1412178"/>
            <a:ext cx="5398176" cy="1754326"/>
          </a:xfrm>
          <a:prstGeom prst="rect">
            <a:avLst/>
          </a:prstGeom>
          <a:noFill/>
        </p:spPr>
        <p:txBody>
          <a:bodyPr wrap="square">
            <a:spAutoFit/>
          </a:bodyPr>
          <a:lstStyle/>
          <a:p>
            <a:pPr rtl="0">
              <a:buNone/>
            </a:pPr>
            <a:r>
              <a:rPr lang="en-US" sz="1800" b="1" i="0" u="none" strike="noStrike">
                <a:solidFill>
                  <a:srgbClr val="334155"/>
                </a:solidFill>
                <a:effectLst/>
                <a:latin typeface="Open Sans" panose="020B0606030504020204" pitchFamily="34" charset="0"/>
              </a:rPr>
              <a:t>Weeks </a:t>
            </a:r>
            <a:r>
              <a:rPr lang="en-US" b="1">
                <a:solidFill>
                  <a:srgbClr val="334155"/>
                </a:solidFill>
                <a:latin typeface="Open Sans" panose="020B0606030504020204" pitchFamily="34" charset="0"/>
              </a:rPr>
              <a:t>4-5</a:t>
            </a:r>
            <a:r>
              <a:rPr lang="en-US" sz="1800" b="1" i="0" u="none" strike="noStrike">
                <a:solidFill>
                  <a:srgbClr val="334155"/>
                </a:solidFill>
                <a:effectLst/>
                <a:latin typeface="Open Sans" panose="020B0606030504020204" pitchFamily="34" charset="0"/>
              </a:rPr>
              <a:t>:</a:t>
            </a:r>
            <a:r>
              <a:rPr lang="en-US" sz="1800" b="0" i="0" u="none" strike="noStrike">
                <a:solidFill>
                  <a:srgbClr val="334155"/>
                </a:solidFill>
                <a:effectLst/>
                <a:latin typeface="Open Sans" panose="020B0606030504020204" pitchFamily="34" charset="0"/>
              </a:rPr>
              <a:t> Engineering advanced Scenarios. </a:t>
            </a:r>
          </a:p>
          <a:p>
            <a:pPr marL="285750" indent="-285750" rtl="0">
              <a:buFont typeface="Arial" panose="020B0604020202020204" pitchFamily="34" charset="0"/>
              <a:buChar char="•"/>
            </a:pPr>
            <a:r>
              <a:rPr lang="en-US" sz="1800" b="0" i="0" u="none" strike="noStrike">
                <a:solidFill>
                  <a:srgbClr val="334155"/>
                </a:solidFill>
                <a:effectLst/>
                <a:latin typeface="Open Sans" panose="020B0606030504020204" pitchFamily="34" charset="0"/>
              </a:rPr>
              <a:t>Focused Vinettes</a:t>
            </a:r>
          </a:p>
          <a:p>
            <a:pPr marL="285750" indent="-285750" rtl="0">
              <a:buFont typeface="Arial" panose="020B0604020202020204" pitchFamily="34" charset="0"/>
              <a:buChar char="•"/>
            </a:pPr>
            <a:r>
              <a:rPr lang="en-US">
                <a:solidFill>
                  <a:srgbClr val="334155"/>
                </a:solidFill>
                <a:latin typeface="Open Sans" panose="020B0606030504020204" pitchFamily="34" charset="0"/>
              </a:rPr>
              <a:t>Multi-Domain Operations</a:t>
            </a:r>
          </a:p>
          <a:p>
            <a:pPr marL="285750" indent="-285750" rtl="0">
              <a:buFont typeface="Arial" panose="020B0604020202020204" pitchFamily="34" charset="0"/>
              <a:buChar char="•"/>
            </a:pPr>
            <a:r>
              <a:rPr lang="en-US">
                <a:solidFill>
                  <a:srgbClr val="334155"/>
                </a:solidFill>
                <a:latin typeface="Open Sans" panose="020B0606030504020204" pitchFamily="34" charset="0"/>
              </a:rPr>
              <a:t>Shaping Theater Specific Environments</a:t>
            </a:r>
          </a:p>
          <a:p>
            <a:pPr marL="285750" indent="-285750" rtl="0">
              <a:buFont typeface="Arial" panose="020B0604020202020204" pitchFamily="34" charset="0"/>
              <a:buChar char="•"/>
            </a:pPr>
            <a:r>
              <a:rPr lang="en-US">
                <a:solidFill>
                  <a:srgbClr val="334155"/>
                </a:solidFill>
                <a:latin typeface="Open Sans" panose="020B0606030504020204" pitchFamily="34" charset="0"/>
              </a:rPr>
              <a:t>Joint/Coalition Coordination</a:t>
            </a:r>
          </a:p>
          <a:p>
            <a:pPr marL="285750" indent="-285750" rtl="0">
              <a:buFont typeface="Arial" panose="020B0604020202020204" pitchFamily="34" charset="0"/>
              <a:buChar char="•"/>
            </a:pPr>
            <a:r>
              <a:rPr lang="en-US">
                <a:solidFill>
                  <a:srgbClr val="334155"/>
                </a:solidFill>
                <a:latin typeface="Open Sans" panose="020B0606030504020204" pitchFamily="34" charset="0"/>
              </a:rPr>
              <a:t>Civilian/Military Interactions</a:t>
            </a:r>
            <a:endParaRPr lang="en-US"/>
          </a:p>
        </p:txBody>
      </p:sp>
      <p:sp>
        <p:nvSpPr>
          <p:cNvPr id="22" name="TextBox 21">
            <a:extLst>
              <a:ext uri="{FF2B5EF4-FFF2-40B4-BE49-F238E27FC236}">
                <a16:creationId xmlns:a16="http://schemas.microsoft.com/office/drawing/2014/main" id="{7603951B-5145-F301-80F3-5211E335D7E3}"/>
              </a:ext>
            </a:extLst>
          </p:cNvPr>
          <p:cNvSpPr txBox="1"/>
          <p:nvPr/>
        </p:nvSpPr>
        <p:spPr>
          <a:xfrm>
            <a:off x="603479" y="3952406"/>
            <a:ext cx="5244384" cy="2031325"/>
          </a:xfrm>
          <a:prstGeom prst="rect">
            <a:avLst/>
          </a:prstGeom>
          <a:noFill/>
        </p:spPr>
        <p:txBody>
          <a:bodyPr wrap="square">
            <a:spAutoFit/>
          </a:bodyPr>
          <a:lstStyle/>
          <a:p>
            <a:pPr rtl="0">
              <a:buNone/>
            </a:pPr>
            <a:r>
              <a:rPr lang="en-US" sz="1800" b="1" i="0" u="none" strike="noStrike">
                <a:solidFill>
                  <a:srgbClr val="334155"/>
                </a:solidFill>
                <a:effectLst/>
                <a:latin typeface="Open Sans" panose="020B0606030504020204" pitchFamily="34" charset="0"/>
              </a:rPr>
              <a:t>Weeks </a:t>
            </a:r>
            <a:r>
              <a:rPr lang="en-US" b="1">
                <a:solidFill>
                  <a:srgbClr val="334155"/>
                </a:solidFill>
                <a:latin typeface="Open Sans" panose="020B0606030504020204" pitchFamily="34" charset="0"/>
              </a:rPr>
              <a:t>6</a:t>
            </a:r>
            <a:r>
              <a:rPr lang="en-US" sz="1800" b="1" i="0" u="none" strike="noStrike">
                <a:solidFill>
                  <a:srgbClr val="334155"/>
                </a:solidFill>
                <a:effectLst/>
                <a:latin typeface="Open Sans" panose="020B0606030504020204" pitchFamily="34" charset="0"/>
              </a:rPr>
              <a:t>:</a:t>
            </a:r>
            <a:r>
              <a:rPr lang="en-US" sz="1800" b="0" i="0" u="none" strike="noStrike">
                <a:solidFill>
                  <a:srgbClr val="334155"/>
                </a:solidFill>
                <a:effectLst/>
                <a:latin typeface="Open Sans" panose="020B0606030504020204" pitchFamily="34" charset="0"/>
              </a:rPr>
              <a:t> "Operationalizing" the database. Capstone execution of </a:t>
            </a:r>
            <a:r>
              <a:rPr lang="en-US">
                <a:solidFill>
                  <a:srgbClr val="334155"/>
                </a:solidFill>
                <a:latin typeface="Open Sans" panose="020B0606030504020204" pitchFamily="34" charset="0"/>
              </a:rPr>
              <a:t>s</a:t>
            </a:r>
            <a:r>
              <a:rPr lang="en-US" sz="1800" b="0" i="0" u="none" strike="noStrike">
                <a:solidFill>
                  <a:srgbClr val="334155"/>
                </a:solidFill>
                <a:effectLst/>
                <a:latin typeface="Open Sans" panose="020B0606030504020204" pitchFamily="34" charset="0"/>
              </a:rPr>
              <a:t>taff-planned </a:t>
            </a:r>
            <a:r>
              <a:rPr lang="en-US">
                <a:solidFill>
                  <a:srgbClr val="334155"/>
                </a:solidFill>
                <a:latin typeface="Open Sans" panose="020B0606030504020204" pitchFamily="34" charset="0"/>
              </a:rPr>
              <a:t>o</a:t>
            </a:r>
            <a:r>
              <a:rPr lang="en-US" sz="1800" b="0" i="0" u="none" strike="noStrike">
                <a:solidFill>
                  <a:srgbClr val="334155"/>
                </a:solidFill>
                <a:effectLst/>
                <a:latin typeface="Open Sans" panose="020B0606030504020204" pitchFamily="34" charset="0"/>
              </a:rPr>
              <a:t>peration and comprehensive analysis of results. </a:t>
            </a:r>
            <a:r>
              <a:rPr lang="en-US">
                <a:solidFill>
                  <a:srgbClr val="334155"/>
                </a:solidFill>
                <a:latin typeface="Open Sans" panose="020B0606030504020204" pitchFamily="34" charset="0"/>
              </a:rPr>
              <a:t>F</a:t>
            </a:r>
            <a:r>
              <a:rPr lang="en-US" sz="1800" b="0" i="0" u="none" strike="noStrike">
                <a:solidFill>
                  <a:srgbClr val="334155"/>
                </a:solidFill>
                <a:effectLst/>
                <a:latin typeface="Open Sans" panose="020B0606030504020204" pitchFamily="34" charset="0"/>
              </a:rPr>
              <a:t>inal delivery of the master Ukraine64 database files.</a:t>
            </a:r>
            <a:endParaRPr lang="en-US" b="0">
              <a:effectLst/>
            </a:endParaRPr>
          </a:p>
          <a:p>
            <a:pPr>
              <a:buNone/>
            </a:pPr>
            <a:br>
              <a:rPr lang="en-US"/>
            </a:br>
            <a:endParaRPr lang="en-US"/>
          </a:p>
        </p:txBody>
      </p:sp>
      <p:sp>
        <p:nvSpPr>
          <p:cNvPr id="24" name="TextBox 23">
            <a:extLst>
              <a:ext uri="{FF2B5EF4-FFF2-40B4-BE49-F238E27FC236}">
                <a16:creationId xmlns:a16="http://schemas.microsoft.com/office/drawing/2014/main" id="{5E996DB8-22CD-5057-D4E9-5709BC6EC964}"/>
              </a:ext>
            </a:extLst>
          </p:cNvPr>
          <p:cNvSpPr txBox="1"/>
          <p:nvPr/>
        </p:nvSpPr>
        <p:spPr>
          <a:xfrm>
            <a:off x="6286537" y="3896440"/>
            <a:ext cx="5232912" cy="1477328"/>
          </a:xfrm>
          <a:prstGeom prst="rect">
            <a:avLst/>
          </a:prstGeom>
          <a:noFill/>
        </p:spPr>
        <p:txBody>
          <a:bodyPr wrap="square">
            <a:spAutoFit/>
          </a:bodyPr>
          <a:lstStyle/>
          <a:p>
            <a:pPr rtl="0">
              <a:buNone/>
            </a:pPr>
            <a:r>
              <a:rPr lang="en-US" sz="1800" b="0" i="0" u="none" strike="noStrike">
                <a:solidFill>
                  <a:srgbClr val="FFFFFF"/>
                </a:solidFill>
                <a:effectLst/>
                <a:latin typeface="Open Sans" panose="020B0606030504020204" pitchFamily="34" charset="0"/>
              </a:rPr>
              <a:t>Transition from software trainees to lead practitioners capable of independent national defense wargaming and decision support.</a:t>
            </a:r>
            <a:endParaRPr lang="en-US" b="0">
              <a:effectLst/>
            </a:endParaRPr>
          </a:p>
          <a:p>
            <a:pPr>
              <a:buNone/>
            </a:pPr>
            <a:br>
              <a:rPr lang="en-US"/>
            </a:br>
            <a:endParaRPr lang="en-US"/>
          </a:p>
        </p:txBody>
      </p:sp>
      <p:sp>
        <p:nvSpPr>
          <p:cNvPr id="25" name="TextBox 24">
            <a:extLst>
              <a:ext uri="{FF2B5EF4-FFF2-40B4-BE49-F238E27FC236}">
                <a16:creationId xmlns:a16="http://schemas.microsoft.com/office/drawing/2014/main" id="{5992E0B0-635D-230F-F171-F8889404D6D8}"/>
              </a:ext>
            </a:extLst>
          </p:cNvPr>
          <p:cNvSpPr txBox="1"/>
          <p:nvPr/>
        </p:nvSpPr>
        <p:spPr>
          <a:xfrm>
            <a:off x="541350" y="5693237"/>
            <a:ext cx="11092847" cy="461665"/>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sz="2400" b="1" i="1"/>
              <a:t>2 Week In-Person Technical Seminar for select staff </a:t>
            </a:r>
          </a:p>
        </p:txBody>
      </p:sp>
    </p:spTree>
    <p:extLst>
      <p:ext uri="{BB962C8B-B14F-4D97-AF65-F5344CB8AC3E}">
        <p14:creationId xmlns:p14="http://schemas.microsoft.com/office/powerpoint/2010/main" val="36087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5331428-9767-5A31-68E8-3844B68E7A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64D5A-2772-7B0B-5837-A626C1755539}"/>
              </a:ext>
            </a:extLst>
          </p:cNvPr>
          <p:cNvSpPr>
            <a:spLocks noGrp="1"/>
          </p:cNvSpPr>
          <p:nvPr>
            <p:ph type="sldNum" sz="quarter" idx="12"/>
          </p:nvPr>
        </p:nvSpPr>
        <p:spPr/>
        <p:txBody>
          <a:bodyPr/>
          <a:lstStyle/>
          <a:p>
            <a:fld id="{EC4CAE64-2259-465B-B421-9D914A9A81ED}" type="slidenum">
              <a:rPr lang="en-US" smtClean="0"/>
              <a:t>3</a:t>
            </a:fld>
            <a:endParaRPr lang="en-US"/>
          </a:p>
        </p:txBody>
      </p:sp>
      <p:sp>
        <p:nvSpPr>
          <p:cNvPr id="6" name="Rectangle 2050">
            <a:extLst>
              <a:ext uri="{FF2B5EF4-FFF2-40B4-BE49-F238E27FC236}">
                <a16:creationId xmlns:a16="http://schemas.microsoft.com/office/drawing/2014/main" id="{F900C931-79C3-113E-A83D-1484890215FE}"/>
              </a:ext>
            </a:extLst>
          </p:cNvPr>
          <p:cNvSpPr txBox="1">
            <a:spLocks noChangeArrowheads="1"/>
          </p:cNvSpPr>
          <p:nvPr/>
        </p:nvSpPr>
        <p:spPr>
          <a:xfrm>
            <a:off x="673769" y="136525"/>
            <a:ext cx="1121343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a:solidFill>
                  <a:schemeClr val="accent1"/>
                </a:solidFill>
                <a:latin typeface="+mj-lt"/>
                <a:ea typeface="+mj-ea"/>
                <a:cs typeface="+mj-cs"/>
              </a:defRPr>
            </a:lvl1pPr>
          </a:lstStyle>
          <a:p>
            <a:r>
              <a:rPr lang="en-US"/>
              <a:t>The Power of the Practicum:</a:t>
            </a:r>
            <a:endParaRPr lang="en-US" altLang="en-US" sz="3600">
              <a:solidFill>
                <a:srgbClr val="25215E"/>
              </a:solidFill>
              <a:sym typeface="Arial" panose="020B0604020202020204" pitchFamily="34" charset="0"/>
            </a:endParaRPr>
          </a:p>
        </p:txBody>
      </p:sp>
      <p:sp>
        <p:nvSpPr>
          <p:cNvPr id="9" name="TextBox 8">
            <a:extLst>
              <a:ext uri="{FF2B5EF4-FFF2-40B4-BE49-F238E27FC236}">
                <a16:creationId xmlns:a16="http://schemas.microsoft.com/office/drawing/2014/main" id="{2B1E2FBE-9E50-5D12-D3B8-74EC83A5B280}"/>
              </a:ext>
            </a:extLst>
          </p:cNvPr>
          <p:cNvSpPr txBox="1"/>
          <p:nvPr/>
        </p:nvSpPr>
        <p:spPr>
          <a:xfrm>
            <a:off x="1513472" y="846388"/>
            <a:ext cx="9165055" cy="1015663"/>
          </a:xfrm>
          <a:prstGeom prst="rect">
            <a:avLst/>
          </a:prstGeom>
          <a:noFill/>
        </p:spPr>
        <p:txBody>
          <a:bodyPr wrap="square">
            <a:spAutoFit/>
          </a:bodyPr>
          <a:lstStyle/>
          <a:p>
            <a:pPr algn="ctr" rtl="0">
              <a:buNone/>
            </a:pPr>
            <a:r>
              <a:rPr lang="en-US" sz="2400" b="0" i="0" u="none" strike="noStrike">
                <a:solidFill>
                  <a:srgbClr val="334155"/>
                </a:solidFill>
                <a:effectLst/>
                <a:latin typeface="Open Sans" panose="020B0606030504020204" pitchFamily="34" charset="0"/>
              </a:rPr>
              <a:t>Moving beyond instruction to immersion and ownership.</a:t>
            </a:r>
            <a:endParaRPr lang="en-US" sz="2400" b="0">
              <a:effectLst/>
            </a:endParaRPr>
          </a:p>
          <a:p>
            <a:pPr>
              <a:buNone/>
            </a:pPr>
            <a:br>
              <a:rPr lang="en-US"/>
            </a:br>
            <a:endParaRPr lang="en-US"/>
          </a:p>
        </p:txBody>
      </p:sp>
      <p:sp>
        <p:nvSpPr>
          <p:cNvPr id="13" name="TextBox 12">
            <a:extLst>
              <a:ext uri="{FF2B5EF4-FFF2-40B4-BE49-F238E27FC236}">
                <a16:creationId xmlns:a16="http://schemas.microsoft.com/office/drawing/2014/main" id="{84C7EF81-13B1-749C-724F-4FD4401D69DD}"/>
              </a:ext>
            </a:extLst>
          </p:cNvPr>
          <p:cNvSpPr txBox="1"/>
          <p:nvPr/>
        </p:nvSpPr>
        <p:spPr>
          <a:xfrm>
            <a:off x="1032209" y="1829032"/>
            <a:ext cx="6093994" cy="461665"/>
          </a:xfrm>
          <a:prstGeom prst="rect">
            <a:avLst/>
          </a:prstGeom>
          <a:noFill/>
        </p:spPr>
        <p:txBody>
          <a:bodyPr wrap="square">
            <a:spAutoFit/>
          </a:bodyPr>
          <a:lstStyle/>
          <a:p>
            <a:r>
              <a:rPr lang="en-US" sz="2400" b="1" i="0" u="none" strike="noStrike">
                <a:solidFill>
                  <a:srgbClr val="002147"/>
                </a:solidFill>
                <a:effectLst/>
                <a:latin typeface="Montserrat" panose="00000500000000000000" pitchFamily="2" charset="0"/>
              </a:rPr>
              <a:t>Hands-On Practical Application</a:t>
            </a:r>
            <a:endParaRPr lang="en-US" sz="2400"/>
          </a:p>
        </p:txBody>
      </p:sp>
      <p:sp>
        <p:nvSpPr>
          <p:cNvPr id="16" name="TextBox 15">
            <a:extLst>
              <a:ext uri="{FF2B5EF4-FFF2-40B4-BE49-F238E27FC236}">
                <a16:creationId xmlns:a16="http://schemas.microsoft.com/office/drawing/2014/main" id="{5931BC7D-AC00-6C22-E691-23240C44D878}"/>
              </a:ext>
            </a:extLst>
          </p:cNvPr>
          <p:cNvSpPr txBox="1"/>
          <p:nvPr/>
        </p:nvSpPr>
        <p:spPr>
          <a:xfrm>
            <a:off x="1513472" y="2445766"/>
            <a:ext cx="9165054" cy="1384995"/>
          </a:xfrm>
          <a:prstGeom prst="rect">
            <a:avLst/>
          </a:prstGeom>
          <a:noFill/>
        </p:spPr>
        <p:txBody>
          <a:bodyPr wrap="square">
            <a:spAutoFit/>
          </a:bodyPr>
          <a:lstStyle/>
          <a:p>
            <a:pPr marL="285750" indent="-285750" rtl="0">
              <a:buFont typeface="Wingdings" panose="05000000000000000000" pitchFamily="2" charset="2"/>
              <a:buChar char="ü"/>
            </a:pPr>
            <a:r>
              <a:rPr lang="en-US" sz="2400" b="1" i="0" u="none" strike="noStrike">
                <a:solidFill>
                  <a:srgbClr val="334155"/>
                </a:solidFill>
                <a:effectLst/>
                <a:latin typeface="Open Sans" panose="020B0606030504020204" pitchFamily="34" charset="0"/>
              </a:rPr>
              <a:t>Active Build Model:</a:t>
            </a:r>
            <a:r>
              <a:rPr lang="en-US" sz="2400" b="0" i="0" u="none" strike="noStrike">
                <a:solidFill>
                  <a:srgbClr val="334155"/>
                </a:solidFill>
                <a:effectLst/>
                <a:latin typeface="Open Sans" panose="020B0606030504020204" pitchFamily="34" charset="0"/>
              </a:rPr>
              <a:t> Trainees construct their actual theater environment, not a generic training playbox.</a:t>
            </a:r>
            <a:endParaRPr lang="en-US" sz="2400" b="0">
              <a:effectLst/>
            </a:endParaRPr>
          </a:p>
          <a:p>
            <a:pPr>
              <a:buNone/>
            </a:pPr>
            <a:br>
              <a:rPr lang="en-US"/>
            </a:br>
            <a:endParaRPr lang="en-US"/>
          </a:p>
        </p:txBody>
      </p:sp>
      <p:sp>
        <p:nvSpPr>
          <p:cNvPr id="19" name="TextBox 18">
            <a:extLst>
              <a:ext uri="{FF2B5EF4-FFF2-40B4-BE49-F238E27FC236}">
                <a16:creationId xmlns:a16="http://schemas.microsoft.com/office/drawing/2014/main" id="{5FBD4D3C-C8CF-8AE1-1A7F-D06BF7703ABA}"/>
              </a:ext>
            </a:extLst>
          </p:cNvPr>
          <p:cNvSpPr txBox="1"/>
          <p:nvPr/>
        </p:nvSpPr>
        <p:spPr>
          <a:xfrm>
            <a:off x="1513473" y="3370461"/>
            <a:ext cx="9165053" cy="1384995"/>
          </a:xfrm>
          <a:prstGeom prst="rect">
            <a:avLst/>
          </a:prstGeom>
          <a:noFill/>
        </p:spPr>
        <p:txBody>
          <a:bodyPr wrap="square">
            <a:spAutoFit/>
          </a:bodyPr>
          <a:lstStyle/>
          <a:p>
            <a:pPr marL="285750" indent="-285750" rtl="0">
              <a:buFont typeface="Wingdings" panose="05000000000000000000" pitchFamily="2" charset="2"/>
              <a:buChar char="ü"/>
            </a:pPr>
            <a:r>
              <a:rPr lang="en-US" sz="2400" b="1" i="0" u="none" strike="noStrike">
                <a:solidFill>
                  <a:srgbClr val="334155"/>
                </a:solidFill>
                <a:effectLst/>
                <a:latin typeface="Open Sans" panose="020B0606030504020204" pitchFamily="34" charset="0"/>
              </a:rPr>
              <a:t>Troubleshooting Proficiency:</a:t>
            </a:r>
            <a:r>
              <a:rPr lang="en-US" sz="2400" b="0" i="0" u="none" strike="noStrike">
                <a:solidFill>
                  <a:srgbClr val="334155"/>
                </a:solidFill>
                <a:effectLst/>
                <a:latin typeface="Open Sans" panose="020B0606030504020204" pitchFamily="34" charset="0"/>
              </a:rPr>
              <a:t> Building from scratch allows users to identify and resolve execution errors independently.</a:t>
            </a:r>
            <a:endParaRPr lang="en-US" sz="2400" b="0">
              <a:effectLst/>
            </a:endParaRPr>
          </a:p>
          <a:p>
            <a:pPr>
              <a:buNone/>
            </a:pPr>
            <a:br>
              <a:rPr lang="en-US"/>
            </a:br>
            <a:endParaRPr lang="en-US"/>
          </a:p>
        </p:txBody>
      </p:sp>
      <p:sp>
        <p:nvSpPr>
          <p:cNvPr id="23" name="TextBox 22">
            <a:extLst>
              <a:ext uri="{FF2B5EF4-FFF2-40B4-BE49-F238E27FC236}">
                <a16:creationId xmlns:a16="http://schemas.microsoft.com/office/drawing/2014/main" id="{49ABAC9E-49AB-7937-D559-4D75617D39DE}"/>
              </a:ext>
            </a:extLst>
          </p:cNvPr>
          <p:cNvSpPr txBox="1"/>
          <p:nvPr/>
        </p:nvSpPr>
        <p:spPr>
          <a:xfrm>
            <a:off x="1513472" y="4295155"/>
            <a:ext cx="9165052" cy="1938992"/>
          </a:xfrm>
          <a:prstGeom prst="rect">
            <a:avLst/>
          </a:prstGeom>
          <a:noFill/>
        </p:spPr>
        <p:txBody>
          <a:bodyPr wrap="square">
            <a:spAutoFit/>
          </a:bodyPr>
          <a:lstStyle/>
          <a:p>
            <a:pPr marL="285750" indent="-285750" rtl="0">
              <a:buFont typeface="Wingdings" panose="05000000000000000000" pitchFamily="2" charset="2"/>
              <a:buChar char="ü"/>
            </a:pPr>
            <a:r>
              <a:rPr lang="en-US" sz="2400" b="1" i="0" u="none" strike="noStrike">
                <a:solidFill>
                  <a:srgbClr val="334155"/>
                </a:solidFill>
                <a:effectLst/>
                <a:latin typeface="Open Sans" panose="020B0606030504020204" pitchFamily="34" charset="0"/>
              </a:rPr>
              <a:t>Operational Ownership:</a:t>
            </a:r>
            <a:r>
              <a:rPr lang="en-US" sz="2400" b="0" i="0" u="none" strike="noStrike">
                <a:solidFill>
                  <a:srgbClr val="334155"/>
                </a:solidFill>
                <a:effectLst/>
                <a:latin typeface="Open Sans" panose="020B0606030504020204" pitchFamily="34" charset="0"/>
              </a:rPr>
              <a:t> The final AAR focuses on the student-built Ukraine64 scenario, fostering long-term system sustainability.</a:t>
            </a:r>
            <a:endParaRPr lang="en-US" sz="2400" b="0">
              <a:effectLst/>
            </a:endParaRPr>
          </a:p>
          <a:p>
            <a:pPr>
              <a:buNone/>
            </a:pPr>
            <a:br>
              <a:rPr lang="en-US" sz="2400"/>
            </a:br>
            <a:endParaRPr lang="en-US" sz="2400"/>
          </a:p>
        </p:txBody>
      </p:sp>
    </p:spTree>
    <p:extLst>
      <p:ext uri="{BB962C8B-B14F-4D97-AF65-F5344CB8AC3E}">
        <p14:creationId xmlns:p14="http://schemas.microsoft.com/office/powerpoint/2010/main" val="410628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FB768D4-BAC1-5CA8-9A50-6A738F31AC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C4E0C-EE2A-F0BA-E810-13953B7EF661}"/>
              </a:ext>
            </a:extLst>
          </p:cNvPr>
          <p:cNvSpPr>
            <a:spLocks noGrp="1"/>
          </p:cNvSpPr>
          <p:nvPr>
            <p:ph type="sldNum" sz="quarter" idx="12"/>
          </p:nvPr>
        </p:nvSpPr>
        <p:spPr/>
        <p:txBody>
          <a:bodyPr/>
          <a:lstStyle/>
          <a:p>
            <a:fld id="{EC4CAE64-2259-465B-B421-9D914A9A81ED}" type="slidenum">
              <a:rPr lang="en-US" smtClean="0"/>
              <a:t>4</a:t>
            </a:fld>
            <a:endParaRPr lang="en-US"/>
          </a:p>
        </p:txBody>
      </p:sp>
      <p:sp>
        <p:nvSpPr>
          <p:cNvPr id="6" name="Rectangle 2050">
            <a:extLst>
              <a:ext uri="{FF2B5EF4-FFF2-40B4-BE49-F238E27FC236}">
                <a16:creationId xmlns:a16="http://schemas.microsoft.com/office/drawing/2014/main" id="{AE7F3FB4-2DA8-AAEE-4A69-0FD6BD485B2F}"/>
              </a:ext>
            </a:extLst>
          </p:cNvPr>
          <p:cNvSpPr txBox="1">
            <a:spLocks noChangeArrowheads="1"/>
          </p:cNvSpPr>
          <p:nvPr/>
        </p:nvSpPr>
        <p:spPr>
          <a:xfrm>
            <a:off x="591678" y="133541"/>
            <a:ext cx="95326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a:solidFill>
                  <a:schemeClr val="accent1"/>
                </a:solidFill>
                <a:latin typeface="+mj-lt"/>
                <a:ea typeface="+mj-ea"/>
                <a:cs typeface="+mj-cs"/>
              </a:defRPr>
            </a:lvl1pPr>
          </a:lstStyle>
          <a:p>
            <a:r>
              <a:rPr lang="en-US"/>
              <a:t>Practicum vs. Traditional Training</a:t>
            </a:r>
          </a:p>
        </p:txBody>
      </p:sp>
      <p:graphicFrame>
        <p:nvGraphicFramePr>
          <p:cNvPr id="2" name="Table 1">
            <a:extLst>
              <a:ext uri="{FF2B5EF4-FFF2-40B4-BE49-F238E27FC236}">
                <a16:creationId xmlns:a16="http://schemas.microsoft.com/office/drawing/2014/main" id="{D470293C-9DD7-491C-747F-67A4DEE897E1}"/>
              </a:ext>
            </a:extLst>
          </p:cNvPr>
          <p:cNvGraphicFramePr>
            <a:graphicFrameLocks noGrp="1"/>
          </p:cNvGraphicFramePr>
          <p:nvPr>
            <p:extLst>
              <p:ext uri="{D42A27DB-BD31-4B8C-83A1-F6EECF244321}">
                <p14:modId xmlns:p14="http://schemas.microsoft.com/office/powerpoint/2010/main" val="357386315"/>
              </p:ext>
            </p:extLst>
          </p:nvPr>
        </p:nvGraphicFramePr>
        <p:xfrm>
          <a:off x="585537" y="1792704"/>
          <a:ext cx="11020926" cy="3838074"/>
        </p:xfrm>
        <a:graphic>
          <a:graphicData uri="http://schemas.openxmlformats.org/drawingml/2006/table">
            <a:tbl>
              <a:tblPr/>
              <a:tblGrid>
                <a:gridCol w="2840738">
                  <a:extLst>
                    <a:ext uri="{9D8B030D-6E8A-4147-A177-3AD203B41FA5}">
                      <a16:colId xmlns:a16="http://schemas.microsoft.com/office/drawing/2014/main" val="2056795238"/>
                    </a:ext>
                  </a:extLst>
                </a:gridCol>
                <a:gridCol w="3937051">
                  <a:extLst>
                    <a:ext uri="{9D8B030D-6E8A-4147-A177-3AD203B41FA5}">
                      <a16:colId xmlns:a16="http://schemas.microsoft.com/office/drawing/2014/main" val="1298875806"/>
                    </a:ext>
                  </a:extLst>
                </a:gridCol>
                <a:gridCol w="4243137">
                  <a:extLst>
                    <a:ext uri="{9D8B030D-6E8A-4147-A177-3AD203B41FA5}">
                      <a16:colId xmlns:a16="http://schemas.microsoft.com/office/drawing/2014/main" val="4041182884"/>
                    </a:ext>
                  </a:extLst>
                </a:gridCol>
              </a:tblGrid>
              <a:tr h="639679">
                <a:tc>
                  <a:txBody>
                    <a:bodyPr/>
                    <a:lstStyle/>
                    <a:p>
                      <a:pPr rtl="0" fontAlgn="ctr">
                        <a:buNone/>
                      </a:pPr>
                      <a:r>
                        <a:rPr lang="en-US" sz="2400" b="1" i="0" u="none" strike="noStrike">
                          <a:solidFill>
                            <a:srgbClr val="FFFFFF"/>
                          </a:solidFill>
                          <a:effectLst/>
                          <a:latin typeface="Open Sans" panose="020B0606030504020204" pitchFamily="34" charset="0"/>
                        </a:rPr>
                        <a:t>Training Feature</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2147"/>
                    </a:solidFill>
                  </a:tcPr>
                </a:tc>
                <a:tc>
                  <a:txBody>
                    <a:bodyPr/>
                    <a:lstStyle/>
                    <a:p>
                      <a:pPr rtl="0" fontAlgn="ctr">
                        <a:buNone/>
                      </a:pPr>
                      <a:r>
                        <a:rPr lang="en-US" sz="2400" b="1" i="0" u="none" strike="noStrike">
                          <a:solidFill>
                            <a:srgbClr val="FFFFFF"/>
                          </a:solidFill>
                          <a:effectLst/>
                          <a:latin typeface="Open Sans" panose="020B0606030504020204" pitchFamily="34" charset="0"/>
                        </a:rPr>
                        <a:t>Standard Course</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2147"/>
                    </a:solidFill>
                  </a:tcPr>
                </a:tc>
                <a:tc>
                  <a:txBody>
                    <a:bodyPr/>
                    <a:lstStyle/>
                    <a:p>
                      <a:pPr rtl="0" fontAlgn="ctr">
                        <a:buNone/>
                      </a:pPr>
                      <a:r>
                        <a:rPr lang="en-US" sz="2400" b="1" i="0" u="none" strike="noStrike">
                          <a:solidFill>
                            <a:srgbClr val="FFFFFF"/>
                          </a:solidFill>
                          <a:effectLst/>
                          <a:latin typeface="Open Sans" panose="020B0606030504020204" pitchFamily="34" charset="0"/>
                        </a:rPr>
                        <a:t>Operational Practicum</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02147"/>
                    </a:solidFill>
                  </a:tcPr>
                </a:tc>
                <a:extLst>
                  <a:ext uri="{0D108BD9-81ED-4DB2-BD59-A6C34878D82A}">
                    <a16:rowId xmlns:a16="http://schemas.microsoft.com/office/drawing/2014/main" val="4244782299"/>
                  </a:ext>
                </a:extLst>
              </a:tr>
              <a:tr h="639679">
                <a:tc>
                  <a:txBody>
                    <a:bodyPr/>
                    <a:lstStyle/>
                    <a:p>
                      <a:pPr rtl="0" fontAlgn="ctr">
                        <a:buNone/>
                      </a:pPr>
                      <a:r>
                        <a:rPr lang="en-US" sz="2400" b="0" i="0" u="none" strike="noStrike">
                          <a:solidFill>
                            <a:srgbClr val="334155"/>
                          </a:solidFill>
                          <a:effectLst/>
                          <a:latin typeface="Open Sans" panose="020B0606030504020204" pitchFamily="34" charset="0"/>
                        </a:rPr>
                        <a:t>Primary Focus</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Interface Familiarization</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Operational Capability</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4868879"/>
                  </a:ext>
                </a:extLst>
              </a:tr>
              <a:tr h="639679">
                <a:tc>
                  <a:txBody>
                    <a:bodyPr/>
                    <a:lstStyle/>
                    <a:p>
                      <a:pPr rtl="0" fontAlgn="ctr">
                        <a:buNone/>
                      </a:pPr>
                      <a:r>
                        <a:rPr lang="en-US" sz="2400" b="0" i="0" u="none" strike="noStrike">
                          <a:solidFill>
                            <a:srgbClr val="334155"/>
                          </a:solidFill>
                          <a:effectLst/>
                          <a:latin typeface="Open Sans" panose="020B0606030504020204" pitchFamily="34" charset="0"/>
                        </a:rPr>
                        <a:t>Content Basis</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Generic Exercise Scenarios</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High-Fidelity National ORBAT</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4319531"/>
                  </a:ext>
                </a:extLst>
              </a:tr>
              <a:tr h="639679">
                <a:tc>
                  <a:txBody>
                    <a:bodyPr/>
                    <a:lstStyle/>
                    <a:p>
                      <a:pPr rtl="0" fontAlgn="ctr">
                        <a:buNone/>
                      </a:pPr>
                      <a:r>
                        <a:rPr lang="en-US" sz="2400" b="0" i="0" u="none" strike="noStrike">
                          <a:solidFill>
                            <a:srgbClr val="334155"/>
                          </a:solidFill>
                          <a:effectLst/>
                          <a:latin typeface="Open Sans" panose="020B0606030504020204" pitchFamily="34" charset="0"/>
                        </a:rPr>
                        <a:t>Technical Depth</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Surface Level</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Full Lifecycle Engineering</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6825463"/>
                  </a:ext>
                </a:extLst>
              </a:tr>
              <a:tr h="639679">
                <a:tc>
                  <a:txBody>
                    <a:bodyPr/>
                    <a:lstStyle/>
                    <a:p>
                      <a:pPr rtl="0" fontAlgn="ctr">
                        <a:buNone/>
                      </a:pPr>
                      <a:r>
                        <a:rPr lang="en-US" sz="2400" b="0" i="0" u="none" strike="noStrike">
                          <a:solidFill>
                            <a:srgbClr val="334155"/>
                          </a:solidFill>
                          <a:effectLst/>
                          <a:latin typeface="Open Sans" panose="020B0606030504020204" pitchFamily="34" charset="0"/>
                        </a:rPr>
                        <a:t>Final Outcome</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Certificate of Attendance</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Master Database Handoff</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27374"/>
                  </a:ext>
                </a:extLst>
              </a:tr>
              <a:tr h="639679">
                <a:tc>
                  <a:txBody>
                    <a:bodyPr/>
                    <a:lstStyle/>
                    <a:p>
                      <a:pPr rtl="0" fontAlgn="ctr">
                        <a:buNone/>
                      </a:pPr>
                      <a:r>
                        <a:rPr lang="en-US" sz="2400" b="0" i="0" u="none" strike="noStrike">
                          <a:solidFill>
                            <a:srgbClr val="334155"/>
                          </a:solidFill>
                          <a:effectLst/>
                          <a:latin typeface="Open Sans" panose="020B0606030504020204" pitchFamily="34" charset="0"/>
                        </a:rPr>
                        <a:t>Partner Autonomy</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Limited Troubleshooting</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rtl="0" fontAlgn="ctr">
                        <a:buNone/>
                      </a:pPr>
                      <a:r>
                        <a:rPr lang="en-US" sz="2400" b="0" i="0" u="none" strike="noStrike">
                          <a:solidFill>
                            <a:srgbClr val="334155"/>
                          </a:solidFill>
                          <a:effectLst/>
                          <a:latin typeface="Open Sans" panose="020B0606030504020204" pitchFamily="34" charset="0"/>
                        </a:rPr>
                        <a:t>Independent National Reach</a:t>
                      </a:r>
                      <a:endParaRPr lang="en-US" sz="2400">
                        <a:effectLst/>
                      </a:endParaRPr>
                    </a:p>
                  </a:txBody>
                  <a:tcPr marL="53340" marR="53340" marT="22860" marB="2286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1801717"/>
                  </a:ext>
                </a:extLst>
              </a:tr>
            </a:tbl>
          </a:graphicData>
        </a:graphic>
      </p:graphicFrame>
      <p:sp>
        <p:nvSpPr>
          <p:cNvPr id="3" name="Rectangle 1">
            <a:extLst>
              <a:ext uri="{FF2B5EF4-FFF2-40B4-BE49-F238E27FC236}">
                <a16:creationId xmlns:a16="http://schemas.microsoft.com/office/drawing/2014/main" id="{BDB05ACC-ED66-055F-FD4E-F64A4049FFEB}"/>
              </a:ext>
            </a:extLst>
          </p:cNvPr>
          <p:cNvSpPr>
            <a:spLocks noChangeArrowheads="1"/>
          </p:cNvSpPr>
          <p:nvPr/>
        </p:nvSpPr>
        <p:spPr bwMode="auto">
          <a:xfrm>
            <a:off x="391945" y="1687784"/>
            <a:ext cx="156906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p>
        </p:txBody>
      </p:sp>
    </p:spTree>
    <p:extLst>
      <p:ext uri="{BB962C8B-B14F-4D97-AF65-F5344CB8AC3E}">
        <p14:creationId xmlns:p14="http://schemas.microsoft.com/office/powerpoint/2010/main" val="46848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96065D8-8790-1C55-501C-D78C58F682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1BEFD6-9132-E40C-4A2E-724C05D2343B}"/>
              </a:ext>
            </a:extLst>
          </p:cNvPr>
          <p:cNvSpPr>
            <a:spLocks noGrp="1"/>
          </p:cNvSpPr>
          <p:nvPr>
            <p:ph type="sldNum" sz="quarter" idx="12"/>
          </p:nvPr>
        </p:nvSpPr>
        <p:spPr/>
        <p:txBody>
          <a:bodyPr/>
          <a:lstStyle/>
          <a:p>
            <a:fld id="{EC4CAE64-2259-465B-B421-9D914A9A81ED}" type="slidenum">
              <a:rPr lang="en-US" smtClean="0"/>
              <a:t>5</a:t>
            </a:fld>
            <a:endParaRPr lang="en-US"/>
          </a:p>
        </p:txBody>
      </p:sp>
      <p:sp>
        <p:nvSpPr>
          <p:cNvPr id="6" name="Rectangle 2050">
            <a:extLst>
              <a:ext uri="{FF2B5EF4-FFF2-40B4-BE49-F238E27FC236}">
                <a16:creationId xmlns:a16="http://schemas.microsoft.com/office/drawing/2014/main" id="{0A7120F8-A3CE-6281-677C-4DE258B2EF7C}"/>
              </a:ext>
            </a:extLst>
          </p:cNvPr>
          <p:cNvSpPr txBox="1">
            <a:spLocks noChangeArrowheads="1"/>
          </p:cNvSpPr>
          <p:nvPr/>
        </p:nvSpPr>
        <p:spPr>
          <a:xfrm>
            <a:off x="591678" y="133541"/>
            <a:ext cx="95326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a:solidFill>
                  <a:schemeClr val="accent1"/>
                </a:solidFill>
                <a:latin typeface="+mj-lt"/>
                <a:ea typeface="+mj-ea"/>
                <a:cs typeface="+mj-cs"/>
              </a:defRPr>
            </a:lvl1pPr>
          </a:lstStyle>
          <a:p>
            <a:r>
              <a:rPr lang="en-US"/>
              <a:t>Theater-Specific Insights</a:t>
            </a:r>
          </a:p>
        </p:txBody>
      </p:sp>
      <p:sp>
        <p:nvSpPr>
          <p:cNvPr id="5" name="TextBox 4">
            <a:extLst>
              <a:ext uri="{FF2B5EF4-FFF2-40B4-BE49-F238E27FC236}">
                <a16:creationId xmlns:a16="http://schemas.microsoft.com/office/drawing/2014/main" id="{0D703A2C-518D-2EB8-6987-6A8F8D0293F0}"/>
              </a:ext>
            </a:extLst>
          </p:cNvPr>
          <p:cNvSpPr txBox="1"/>
          <p:nvPr/>
        </p:nvSpPr>
        <p:spPr>
          <a:xfrm>
            <a:off x="966035" y="1571536"/>
            <a:ext cx="10259929" cy="1384995"/>
          </a:xfrm>
          <a:prstGeom prst="rect">
            <a:avLst/>
          </a:prstGeom>
          <a:noFill/>
        </p:spPr>
        <p:txBody>
          <a:bodyPr wrap="square">
            <a:spAutoFit/>
          </a:bodyPr>
          <a:lstStyle/>
          <a:p>
            <a:pPr marL="342900" indent="-342900" rtl="0">
              <a:buFont typeface="Wingdings" panose="05000000000000000000" pitchFamily="2" charset="2"/>
              <a:buChar char="ü"/>
            </a:pPr>
            <a:r>
              <a:rPr lang="en-US" sz="2400" b="1" i="0" u="none" strike="noStrike">
                <a:solidFill>
                  <a:srgbClr val="334155"/>
                </a:solidFill>
                <a:effectLst/>
                <a:latin typeface="Open Sans" panose="020B0606030504020204" pitchFamily="34" charset="0"/>
              </a:rPr>
              <a:t>Trench Warfare:</a:t>
            </a:r>
            <a:r>
              <a:rPr lang="en-US" sz="2400" b="0" i="0" u="none" strike="noStrike">
                <a:solidFill>
                  <a:srgbClr val="334155"/>
                </a:solidFill>
                <a:effectLst/>
                <a:latin typeface="Open Sans" panose="020B0606030504020204" pitchFamily="34" charset="0"/>
              </a:rPr>
              <a:t> Custom modeling of entrenchments and obstacles based on 2026 battlefield realities.</a:t>
            </a:r>
            <a:endParaRPr lang="en-US" sz="2400" b="0">
              <a:effectLst/>
            </a:endParaRPr>
          </a:p>
          <a:p>
            <a:pPr>
              <a:buNone/>
            </a:pPr>
            <a:br>
              <a:rPr lang="en-US"/>
            </a:br>
            <a:endParaRPr lang="en-US"/>
          </a:p>
        </p:txBody>
      </p:sp>
      <p:sp>
        <p:nvSpPr>
          <p:cNvPr id="8" name="TextBox 7">
            <a:extLst>
              <a:ext uri="{FF2B5EF4-FFF2-40B4-BE49-F238E27FC236}">
                <a16:creationId xmlns:a16="http://schemas.microsoft.com/office/drawing/2014/main" id="{2A1F6998-F5B5-0B17-6B71-CBEDAE0563D2}"/>
              </a:ext>
            </a:extLst>
          </p:cNvPr>
          <p:cNvSpPr txBox="1"/>
          <p:nvPr/>
        </p:nvSpPr>
        <p:spPr>
          <a:xfrm>
            <a:off x="966034" y="2564004"/>
            <a:ext cx="10921165" cy="1384995"/>
          </a:xfrm>
          <a:prstGeom prst="rect">
            <a:avLst/>
          </a:prstGeom>
          <a:noFill/>
        </p:spPr>
        <p:txBody>
          <a:bodyPr wrap="square">
            <a:spAutoFit/>
          </a:bodyPr>
          <a:lstStyle/>
          <a:p>
            <a:pPr marL="342900" indent="-342900" rtl="0">
              <a:buFont typeface="Wingdings" panose="05000000000000000000" pitchFamily="2" charset="2"/>
              <a:buChar char="ü"/>
            </a:pPr>
            <a:r>
              <a:rPr lang="en-US" sz="2400" b="1">
                <a:solidFill>
                  <a:srgbClr val="334155"/>
                </a:solidFill>
                <a:latin typeface="Open Sans" panose="020B0606030504020204" pitchFamily="34" charset="0"/>
              </a:rPr>
              <a:t>Rail-Centric Logistics: </a:t>
            </a:r>
            <a:r>
              <a:rPr lang="en-US" sz="2400">
                <a:solidFill>
                  <a:srgbClr val="334155"/>
                </a:solidFill>
                <a:latin typeface="Open Sans" panose="020B0606030504020204" pitchFamily="34" charset="0"/>
              </a:rPr>
              <a:t>Accurately representing the unique supply trans-shipment points in Eastern Europe.</a:t>
            </a:r>
          </a:p>
          <a:p>
            <a:pPr>
              <a:buNone/>
            </a:pPr>
            <a:br>
              <a:rPr lang="en-US"/>
            </a:br>
            <a:endParaRPr lang="en-US"/>
          </a:p>
        </p:txBody>
      </p:sp>
      <p:sp>
        <p:nvSpPr>
          <p:cNvPr id="10" name="TextBox 9">
            <a:extLst>
              <a:ext uri="{FF2B5EF4-FFF2-40B4-BE49-F238E27FC236}">
                <a16:creationId xmlns:a16="http://schemas.microsoft.com/office/drawing/2014/main" id="{DCB229EE-579E-D640-FAB8-90F88031A96B}"/>
              </a:ext>
            </a:extLst>
          </p:cNvPr>
          <p:cNvSpPr txBox="1"/>
          <p:nvPr/>
        </p:nvSpPr>
        <p:spPr>
          <a:xfrm>
            <a:off x="966033" y="3480126"/>
            <a:ext cx="10921164" cy="1200329"/>
          </a:xfrm>
          <a:prstGeom prst="rect">
            <a:avLst/>
          </a:prstGeom>
          <a:noFill/>
        </p:spPr>
        <p:txBody>
          <a:bodyPr wrap="square">
            <a:spAutoFit/>
          </a:bodyPr>
          <a:lstStyle/>
          <a:p>
            <a:pPr marL="342900" indent="-342900">
              <a:buFont typeface="Wingdings" panose="05000000000000000000" pitchFamily="2" charset="2"/>
              <a:buChar char="ü"/>
            </a:pPr>
            <a:r>
              <a:rPr lang="en-US" sz="2400" b="1">
                <a:solidFill>
                  <a:srgbClr val="334155"/>
                </a:solidFill>
                <a:latin typeface="Open Sans" panose="020B0606030504020204" pitchFamily="34" charset="0"/>
              </a:rPr>
              <a:t>UAS Swarms: </a:t>
            </a:r>
            <a:r>
              <a:rPr lang="en-US" sz="2400">
                <a:solidFill>
                  <a:srgbClr val="334155"/>
                </a:solidFill>
                <a:latin typeface="Open Sans" panose="020B0606030504020204" pitchFamily="34" charset="0"/>
              </a:rPr>
              <a:t>Evaluating future capabilities and loitering munitions within the JTLS-GO environment.</a:t>
            </a:r>
            <a:br>
              <a:rPr lang="en-US" sz="2400">
                <a:solidFill>
                  <a:srgbClr val="334155"/>
                </a:solidFill>
                <a:latin typeface="Open Sans" panose="020B0606030504020204" pitchFamily="34" charset="0"/>
              </a:rPr>
            </a:br>
            <a:endParaRPr lang="en-US" sz="2400">
              <a:solidFill>
                <a:srgbClr val="334155"/>
              </a:solidFill>
              <a:latin typeface="Open Sans" panose="020B0606030504020204" pitchFamily="34" charset="0"/>
            </a:endParaRPr>
          </a:p>
        </p:txBody>
      </p:sp>
      <p:sp>
        <p:nvSpPr>
          <p:cNvPr id="11" name="TextBox 10">
            <a:extLst>
              <a:ext uri="{FF2B5EF4-FFF2-40B4-BE49-F238E27FC236}">
                <a16:creationId xmlns:a16="http://schemas.microsoft.com/office/drawing/2014/main" id="{50BA3D36-84D2-64C1-0BCF-C48F588EF07C}"/>
              </a:ext>
            </a:extLst>
          </p:cNvPr>
          <p:cNvSpPr txBox="1"/>
          <p:nvPr/>
        </p:nvSpPr>
        <p:spPr>
          <a:xfrm>
            <a:off x="966033" y="4318073"/>
            <a:ext cx="10921164" cy="1200329"/>
          </a:xfrm>
          <a:prstGeom prst="rect">
            <a:avLst/>
          </a:prstGeom>
          <a:noFill/>
        </p:spPr>
        <p:txBody>
          <a:bodyPr wrap="square">
            <a:spAutoFit/>
          </a:bodyPr>
          <a:lstStyle/>
          <a:p>
            <a:pPr marL="342900" indent="-342900">
              <a:buFont typeface="Wingdings" panose="05000000000000000000" pitchFamily="2" charset="2"/>
              <a:buChar char="ü"/>
            </a:pPr>
            <a:r>
              <a:rPr lang="en-US" sz="2400" b="1">
                <a:solidFill>
                  <a:srgbClr val="334155"/>
                </a:solidFill>
                <a:latin typeface="Open Sans" panose="020B0606030504020204" pitchFamily="34" charset="0"/>
              </a:rPr>
              <a:t>Battlefield Support: </a:t>
            </a:r>
            <a:r>
              <a:rPr lang="en-US" sz="2400">
                <a:solidFill>
                  <a:srgbClr val="334155"/>
                </a:solidFill>
                <a:latin typeface="Open Sans" panose="020B0606030504020204" pitchFamily="34" charset="0"/>
              </a:rPr>
              <a:t>Unique requirements for recovery equipment, cover &amp; concealment, specialized units</a:t>
            </a:r>
            <a:br>
              <a:rPr lang="en-US" sz="2400">
                <a:solidFill>
                  <a:srgbClr val="334155"/>
                </a:solidFill>
                <a:latin typeface="Open Sans" panose="020B0606030504020204" pitchFamily="34" charset="0"/>
              </a:rPr>
            </a:br>
            <a:endParaRPr lang="en-US" sz="2400">
              <a:solidFill>
                <a:srgbClr val="334155"/>
              </a:solidFill>
              <a:latin typeface="Open Sans" panose="020B0606030504020204" pitchFamily="34" charset="0"/>
            </a:endParaRPr>
          </a:p>
        </p:txBody>
      </p:sp>
    </p:spTree>
    <p:extLst>
      <p:ext uri="{BB962C8B-B14F-4D97-AF65-F5344CB8AC3E}">
        <p14:creationId xmlns:p14="http://schemas.microsoft.com/office/powerpoint/2010/main" val="213050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A827454-406B-72E9-FE15-30214DD18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531CFE-4578-96E0-CDD0-1F7C3CFD616A}"/>
              </a:ext>
            </a:extLst>
          </p:cNvPr>
          <p:cNvSpPr>
            <a:spLocks noGrp="1"/>
          </p:cNvSpPr>
          <p:nvPr>
            <p:ph type="sldNum" sz="quarter" idx="12"/>
          </p:nvPr>
        </p:nvSpPr>
        <p:spPr/>
        <p:txBody>
          <a:bodyPr/>
          <a:lstStyle/>
          <a:p>
            <a:fld id="{EC4CAE64-2259-465B-B421-9D914A9A81ED}" type="slidenum">
              <a:rPr lang="en-US" smtClean="0"/>
              <a:t>6</a:t>
            </a:fld>
            <a:endParaRPr lang="en-US"/>
          </a:p>
        </p:txBody>
      </p:sp>
      <p:sp>
        <p:nvSpPr>
          <p:cNvPr id="14" name="TextBox 13">
            <a:extLst>
              <a:ext uri="{FF2B5EF4-FFF2-40B4-BE49-F238E27FC236}">
                <a16:creationId xmlns:a16="http://schemas.microsoft.com/office/drawing/2014/main" id="{D8E17758-9D44-6133-BF65-024399D73C2E}"/>
              </a:ext>
            </a:extLst>
          </p:cNvPr>
          <p:cNvSpPr txBox="1"/>
          <p:nvPr/>
        </p:nvSpPr>
        <p:spPr>
          <a:xfrm>
            <a:off x="0" y="2967112"/>
            <a:ext cx="8434137" cy="646331"/>
          </a:xfrm>
          <a:prstGeom prst="rect">
            <a:avLst/>
          </a:prstGeom>
          <a:noFill/>
        </p:spPr>
        <p:txBody>
          <a:bodyPr wrap="square">
            <a:spAutoFit/>
          </a:bodyPr>
          <a:lstStyle/>
          <a:p>
            <a:pPr>
              <a:buNone/>
            </a:pPr>
            <a:br>
              <a:rPr lang="en-US"/>
            </a:br>
            <a:endParaRPr lang="en-US"/>
          </a:p>
        </p:txBody>
      </p:sp>
      <p:pic>
        <p:nvPicPr>
          <p:cNvPr id="2" name="Picture 1">
            <a:extLst>
              <a:ext uri="{FF2B5EF4-FFF2-40B4-BE49-F238E27FC236}">
                <a16:creationId xmlns:a16="http://schemas.microsoft.com/office/drawing/2014/main" id="{C75C8D5C-6FAC-A3AF-C516-567BD14152CC}"/>
              </a:ext>
            </a:extLst>
          </p:cNvPr>
          <p:cNvPicPr>
            <a:picLocks noChangeAspect="1"/>
          </p:cNvPicPr>
          <p:nvPr/>
        </p:nvPicPr>
        <p:blipFill>
          <a:blip r:embed="rId3"/>
          <a:stretch>
            <a:fillRect/>
          </a:stretch>
        </p:blipFill>
        <p:spPr>
          <a:xfrm>
            <a:off x="-2413" y="0"/>
            <a:ext cx="12186800" cy="6858000"/>
          </a:xfrm>
          <a:prstGeom prst="rect">
            <a:avLst/>
          </a:prstGeom>
        </p:spPr>
      </p:pic>
    </p:spTree>
    <p:extLst>
      <p:ext uri="{BB962C8B-B14F-4D97-AF65-F5344CB8AC3E}">
        <p14:creationId xmlns:p14="http://schemas.microsoft.com/office/powerpoint/2010/main" val="249031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5995286-DDDF-4418-F566-B1B20B85319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CF157-B9B4-AFE2-C8F5-F192518D9F4C}"/>
              </a:ext>
            </a:extLst>
          </p:cNvPr>
          <p:cNvSpPr>
            <a:spLocks noGrp="1"/>
          </p:cNvSpPr>
          <p:nvPr>
            <p:ph type="sldNum" sz="quarter" idx="12"/>
          </p:nvPr>
        </p:nvSpPr>
        <p:spPr/>
        <p:txBody>
          <a:bodyPr/>
          <a:lstStyle/>
          <a:p>
            <a:fld id="{EC4CAE64-2259-465B-B421-9D914A9A81ED}" type="slidenum">
              <a:rPr lang="en-US" smtClean="0"/>
              <a:t>7</a:t>
            </a:fld>
            <a:endParaRPr lang="en-US"/>
          </a:p>
        </p:txBody>
      </p:sp>
      <p:sp>
        <p:nvSpPr>
          <p:cNvPr id="6" name="Rectangle 2050">
            <a:extLst>
              <a:ext uri="{FF2B5EF4-FFF2-40B4-BE49-F238E27FC236}">
                <a16:creationId xmlns:a16="http://schemas.microsoft.com/office/drawing/2014/main" id="{DC38051D-C4DE-9066-3FD6-34C1E07B1C31}"/>
              </a:ext>
            </a:extLst>
          </p:cNvPr>
          <p:cNvSpPr txBox="1">
            <a:spLocks noChangeArrowheads="1"/>
          </p:cNvSpPr>
          <p:nvPr/>
        </p:nvSpPr>
        <p:spPr>
          <a:xfrm>
            <a:off x="591678" y="133541"/>
            <a:ext cx="95326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200" b="1" kern="1200">
                <a:solidFill>
                  <a:schemeClr val="accent1"/>
                </a:solidFill>
                <a:latin typeface="+mj-lt"/>
                <a:ea typeface="+mj-ea"/>
                <a:cs typeface="+mj-cs"/>
              </a:defRPr>
            </a:lvl1pPr>
          </a:lstStyle>
          <a:p>
            <a:r>
              <a:rPr lang="en-US"/>
              <a:t>Conclusion &amp; Discussion</a:t>
            </a:r>
          </a:p>
        </p:txBody>
      </p:sp>
      <p:sp>
        <p:nvSpPr>
          <p:cNvPr id="3" name="TextBox 2">
            <a:extLst>
              <a:ext uri="{FF2B5EF4-FFF2-40B4-BE49-F238E27FC236}">
                <a16:creationId xmlns:a16="http://schemas.microsoft.com/office/drawing/2014/main" id="{DFB263DD-3650-7FCE-921E-ADC273859423}"/>
              </a:ext>
            </a:extLst>
          </p:cNvPr>
          <p:cNvSpPr txBox="1"/>
          <p:nvPr/>
        </p:nvSpPr>
        <p:spPr>
          <a:xfrm>
            <a:off x="7143749" y="4391601"/>
            <a:ext cx="6093994" cy="923330"/>
          </a:xfrm>
          <a:prstGeom prst="rect">
            <a:avLst/>
          </a:prstGeom>
          <a:noFill/>
        </p:spPr>
        <p:txBody>
          <a:bodyPr wrap="square">
            <a:spAutoFit/>
          </a:bodyPr>
          <a:lstStyle/>
          <a:p>
            <a:pPr rtl="0">
              <a:buNone/>
            </a:pPr>
            <a:r>
              <a:rPr lang="en-US" sz="1800" b="1" i="0" u="none" strike="noStrike">
                <a:solidFill>
                  <a:srgbClr val="002147"/>
                </a:solidFill>
                <a:effectLst/>
                <a:latin typeface="Montserrat" panose="00000500000000000000" pitchFamily="2" charset="0"/>
              </a:rPr>
              <a:t>Contact Information:</a:t>
            </a:r>
            <a:endParaRPr lang="en-US" b="0">
              <a:effectLst/>
            </a:endParaRPr>
          </a:p>
          <a:p>
            <a:pPr>
              <a:buNone/>
            </a:pPr>
            <a:br>
              <a:rPr lang="en-US"/>
            </a:br>
            <a:endParaRPr lang="en-US"/>
          </a:p>
        </p:txBody>
      </p:sp>
      <p:sp>
        <p:nvSpPr>
          <p:cNvPr id="9" name="TextBox 8">
            <a:extLst>
              <a:ext uri="{FF2B5EF4-FFF2-40B4-BE49-F238E27FC236}">
                <a16:creationId xmlns:a16="http://schemas.microsoft.com/office/drawing/2014/main" id="{1406D883-477D-9E3F-AFE1-CADE306F4739}"/>
              </a:ext>
            </a:extLst>
          </p:cNvPr>
          <p:cNvSpPr txBox="1"/>
          <p:nvPr/>
        </p:nvSpPr>
        <p:spPr>
          <a:xfrm>
            <a:off x="7143749" y="4853266"/>
            <a:ext cx="6093994" cy="1477328"/>
          </a:xfrm>
          <a:prstGeom prst="rect">
            <a:avLst/>
          </a:prstGeom>
          <a:noFill/>
        </p:spPr>
        <p:txBody>
          <a:bodyPr wrap="square">
            <a:spAutoFit/>
          </a:bodyPr>
          <a:lstStyle/>
          <a:p>
            <a:pPr rtl="0">
              <a:buNone/>
            </a:pPr>
            <a:r>
              <a:rPr lang="en-US" sz="1800" b="1" i="0" u="none" strike="noStrike">
                <a:solidFill>
                  <a:srgbClr val="334155"/>
                </a:solidFill>
                <a:effectLst/>
                <a:latin typeface="Open Sans" panose="020B0606030504020204" pitchFamily="34" charset="0"/>
              </a:rPr>
              <a:t>Vance Southern</a:t>
            </a:r>
            <a:br>
              <a:rPr lang="en-US" sz="2400" b="0" i="0" u="none" strike="noStrike">
                <a:solidFill>
                  <a:srgbClr val="000000"/>
                </a:solidFill>
                <a:effectLst/>
                <a:latin typeface="Calibri" panose="020F0502020204030204" pitchFamily="34" charset="0"/>
              </a:rPr>
            </a:br>
            <a:r>
              <a:rPr lang="en-US" sz="1800" b="0" i="0" u="none" strike="noStrike">
                <a:solidFill>
                  <a:srgbClr val="334155"/>
                </a:solidFill>
                <a:effectLst/>
                <a:latin typeface="Open Sans" panose="020B0606030504020204" pitchFamily="34" charset="0"/>
              </a:rPr>
              <a:t>JTLS-GO Training &amp; Support Manager</a:t>
            </a:r>
          </a:p>
          <a:p>
            <a:pPr rtl="0">
              <a:buNone/>
            </a:pPr>
            <a:r>
              <a:rPr lang="en-US">
                <a:solidFill>
                  <a:srgbClr val="334155"/>
                </a:solidFill>
                <a:latin typeface="Open Sans" panose="020B0606030504020204" pitchFamily="34" charset="0"/>
              </a:rPr>
              <a:t>Email: james.southern@valkyrie.com</a:t>
            </a:r>
            <a:endParaRPr lang="en-US" b="0">
              <a:effectLst/>
            </a:endParaRPr>
          </a:p>
          <a:p>
            <a:pPr>
              <a:buNone/>
            </a:pPr>
            <a:br>
              <a:rPr lang="en-US"/>
            </a:br>
            <a:endParaRPr lang="en-US"/>
          </a:p>
        </p:txBody>
      </p:sp>
      <p:sp>
        <p:nvSpPr>
          <p:cNvPr id="13" name="TextBox 12">
            <a:extLst>
              <a:ext uri="{FF2B5EF4-FFF2-40B4-BE49-F238E27FC236}">
                <a16:creationId xmlns:a16="http://schemas.microsoft.com/office/drawing/2014/main" id="{36303A92-E381-6929-9776-59EC4CF5A689}"/>
              </a:ext>
            </a:extLst>
          </p:cNvPr>
          <p:cNvSpPr txBox="1"/>
          <p:nvPr/>
        </p:nvSpPr>
        <p:spPr>
          <a:xfrm>
            <a:off x="2165683" y="919895"/>
            <a:ext cx="8434137" cy="1384995"/>
          </a:xfrm>
          <a:prstGeom prst="rect">
            <a:avLst/>
          </a:prstGeom>
          <a:noFill/>
        </p:spPr>
        <p:txBody>
          <a:bodyPr wrap="square">
            <a:spAutoFit/>
          </a:bodyPr>
          <a:lstStyle/>
          <a:p>
            <a:pPr rtl="0">
              <a:buNone/>
            </a:pPr>
            <a:r>
              <a:rPr lang="en-US" sz="2400" b="0" i="1" u="none" strike="noStrike">
                <a:solidFill>
                  <a:srgbClr val="334155"/>
                </a:solidFill>
                <a:effectLst/>
                <a:latin typeface="Open Sans" panose="020B0606030504020204" pitchFamily="34" charset="0"/>
              </a:rPr>
              <a:t>Special thanks to Colonel Sova and the graduates of the Operational Lifecycle Practicum.</a:t>
            </a:r>
            <a:endParaRPr lang="en-US" sz="2400" b="0">
              <a:effectLst/>
            </a:endParaRPr>
          </a:p>
          <a:p>
            <a:pPr>
              <a:buNone/>
            </a:pPr>
            <a:br>
              <a:rPr lang="en-US"/>
            </a:br>
            <a:endParaRPr lang="en-US"/>
          </a:p>
        </p:txBody>
      </p:sp>
      <p:sp>
        <p:nvSpPr>
          <p:cNvPr id="14" name="TextBox 13">
            <a:extLst>
              <a:ext uri="{FF2B5EF4-FFF2-40B4-BE49-F238E27FC236}">
                <a16:creationId xmlns:a16="http://schemas.microsoft.com/office/drawing/2014/main" id="{DA5227BF-B461-9E30-59A3-824B25E442DC}"/>
              </a:ext>
            </a:extLst>
          </p:cNvPr>
          <p:cNvSpPr txBox="1"/>
          <p:nvPr/>
        </p:nvSpPr>
        <p:spPr>
          <a:xfrm>
            <a:off x="0" y="2967112"/>
            <a:ext cx="8434137" cy="646331"/>
          </a:xfrm>
          <a:prstGeom prst="rect">
            <a:avLst/>
          </a:prstGeom>
          <a:noFill/>
        </p:spPr>
        <p:txBody>
          <a:bodyPr wrap="square">
            <a:spAutoFit/>
          </a:bodyPr>
          <a:lstStyle/>
          <a:p>
            <a:pPr>
              <a:buNone/>
            </a:pPr>
            <a:br>
              <a:rPr lang="en-US"/>
            </a:br>
            <a:endParaRPr lang="en-US"/>
          </a:p>
        </p:txBody>
      </p:sp>
      <p:pic>
        <p:nvPicPr>
          <p:cNvPr id="15" name="Picture 14" descr="Icon&#10;&#10;Description automatically generated">
            <a:extLst>
              <a:ext uri="{FF2B5EF4-FFF2-40B4-BE49-F238E27FC236}">
                <a16:creationId xmlns:a16="http://schemas.microsoft.com/office/drawing/2014/main" id="{41B19539-4D7B-69B0-2F1F-9961F9C758F8}"/>
              </a:ext>
            </a:extLst>
          </p:cNvPr>
          <p:cNvPicPr>
            <a:picLocks noChangeAspect="1"/>
          </p:cNvPicPr>
          <p:nvPr/>
        </p:nvPicPr>
        <p:blipFill>
          <a:blip r:embed="rId3"/>
          <a:stretch>
            <a:fillRect/>
          </a:stretch>
        </p:blipFill>
        <p:spPr>
          <a:xfrm>
            <a:off x="4369116" y="1727287"/>
            <a:ext cx="2505216" cy="3125979"/>
          </a:xfrm>
          <a:prstGeom prst="rect">
            <a:avLst/>
          </a:prstGeom>
        </p:spPr>
      </p:pic>
    </p:spTree>
    <p:extLst>
      <p:ext uri="{BB962C8B-B14F-4D97-AF65-F5344CB8AC3E}">
        <p14:creationId xmlns:p14="http://schemas.microsoft.com/office/powerpoint/2010/main" val="1608100905"/>
      </p:ext>
    </p:extLst>
  </p:cSld>
  <p:clrMapOvr>
    <a:masterClrMapping/>
  </p:clrMapOvr>
</p:sld>
</file>

<file path=ppt/theme/theme1.xml><?xml version="1.0" encoding="utf-8"?>
<a:theme xmlns:a="http://schemas.openxmlformats.org/drawingml/2006/main" name="7_Custom Design">
  <a:themeElements>
    <a:clrScheme name="Valkyrie">
      <a:dk1>
        <a:sysClr val="windowText" lastClr="000000"/>
      </a:dk1>
      <a:lt1>
        <a:sysClr val="window" lastClr="FFFFFF"/>
      </a:lt1>
      <a:dk2>
        <a:srgbClr val="44546A"/>
      </a:dk2>
      <a:lt2>
        <a:srgbClr val="E7E6E6"/>
      </a:lt2>
      <a:accent1>
        <a:srgbClr val="094074"/>
      </a:accent1>
      <a:accent2>
        <a:srgbClr val="5DA9E8"/>
      </a:accent2>
      <a:accent3>
        <a:srgbClr val="ED6A5A"/>
      </a:accent3>
      <a:accent4>
        <a:srgbClr val="D9282F"/>
      </a:accent4>
      <a:accent5>
        <a:srgbClr val="747A81"/>
      </a:accent5>
      <a:accent6>
        <a:srgbClr val="15243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Valkyrie New Presentation Template" id="{8C239BCF-C021-4607-9C73-C731E66534D4}" vid="{02C298D4-F818-46B9-A30B-48910629A4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3a80e326-3e28-4f3c-97d9-0297403def2e" xsi:nil="true"/>
    <MigrationWizIdSecurityGroups xmlns="3a80e326-3e28-4f3c-97d9-0297403def2e" xsi:nil="true"/>
    <MigrationWizIdPermissionLevels xmlns="3a80e326-3e28-4f3c-97d9-0297403def2e" xsi:nil="true"/>
    <MigrationWizIdDocumentLibraryPermissions xmlns="3a80e326-3e28-4f3c-97d9-0297403def2e" xsi:nil="true"/>
    <MigrationWizId xmlns="3a80e326-3e28-4f3c-97d9-0297403def2e">36c3f9fa-de83-4919-b61e-725e5d497ccf</MigrationWizId>
    <lcf76f155ced4ddcb4097134ff3c332f xmlns="3a80e326-3e28-4f3c-97d9-0297403def2e">
      <Terms xmlns="http://schemas.microsoft.com/office/infopath/2007/PartnerControls"/>
    </lcf76f155ced4ddcb4097134ff3c332f>
    <SharedWithUsers xmlns="579ac595-23ca-449e-a766-93421715d93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6FD4A8D28FF242BC21ABC1BB1D4C0F" ma:contentTypeVersion="20" ma:contentTypeDescription="Create a new document." ma:contentTypeScope="" ma:versionID="a411cf777c1ee7e7f36f58880a25ba64">
  <xsd:schema xmlns:xsd="http://www.w3.org/2001/XMLSchema" xmlns:xs="http://www.w3.org/2001/XMLSchema" xmlns:p="http://schemas.microsoft.com/office/2006/metadata/properties" xmlns:ns2="3a80e326-3e28-4f3c-97d9-0297403def2e" xmlns:ns3="579ac595-23ca-449e-a766-93421715d93c" targetNamespace="http://schemas.microsoft.com/office/2006/metadata/properties" ma:root="true" ma:fieldsID="afed4022b60c0f69f3b0e772ec6fd06f" ns2:_="" ns3:_="">
    <xsd:import namespace="3a80e326-3e28-4f3c-97d9-0297403def2e"/>
    <xsd:import namespace="579ac595-23ca-449e-a766-93421715d93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3:SharedWithUsers" minOccurs="0"/>
                <xsd:element ref="ns3:SharedWithDetails" minOccurs="0"/>
                <xsd:element ref="ns2:MediaServiceMetadata" minOccurs="0"/>
                <xsd:element ref="ns2:MediaServiceFastMetadata"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0e326-3e28-4f3c-97d9-0297403def2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3a7adb-b749-4786-9467-ab5e81eca54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ac595-23ca-449e-a766-93421715d9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9B4F5-11A8-4121-AD3B-804CD2178A51}">
  <ds:schemaRefs>
    <ds:schemaRef ds:uri="3a80e326-3e28-4f3c-97d9-0297403def2e"/>
    <ds:schemaRef ds:uri="579ac595-23ca-449e-a766-93421715d9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FA3AACD-8196-49E5-85E7-524FC69B89C8}">
  <ds:schemaRefs>
    <ds:schemaRef ds:uri="http://schemas.microsoft.com/sharepoint/v3/contenttype/forms"/>
  </ds:schemaRefs>
</ds:datastoreItem>
</file>

<file path=customXml/itemProps3.xml><?xml version="1.0" encoding="utf-8"?>
<ds:datastoreItem xmlns:ds="http://schemas.openxmlformats.org/officeDocument/2006/customXml" ds:itemID="{CB9A9113-47FA-46CD-A8BB-4D21F8ED6D03}">
  <ds:schemaRefs>
    <ds:schemaRef ds:uri="3a80e326-3e28-4f3c-97d9-0297403def2e"/>
    <ds:schemaRef ds:uri="579ac595-23ca-449e-a766-93421715d9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THEATER LEVEL SIMULATION - GLOBAL OPERATIONS</dc:title>
  <dc:creator>Cook, Ty</dc:creator>
  <cp:revision>1</cp:revision>
  <cp:lastPrinted>2024-07-09T10:56:32Z</cp:lastPrinted>
  <dcterms:created xsi:type="dcterms:W3CDTF">2022-11-30T12:54:21Z</dcterms:created>
  <dcterms:modified xsi:type="dcterms:W3CDTF">2026-05-19T04:08:00Z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0x0101009A6FD4A8D28FF242BC21ABC1BB1D4C0F</vt:lpwstr>
  </property>
  <property fmtid="{D5CDD505-2E9C-101B-9397-08002B2CF9AE}" pid="3" name="Order">
    <vt:r8>7200</vt:r8>
  </property>
  <property fmtid="{D5CDD505-2E9C-101B-9397-08002B2CF9AE}" pid="4" name="xd_Signature">
    <vt:bool>false</vt:bool>
  </property>
  <property fmtid="{D5CDD505-2E9C-101B-9397-08002B2CF9AE}" pid="5" name="xd_ProgID">
    <vt:lpwstr/>
  </property>
  <property fmtid="{D5CDD505-2E9C-101B-9397-08002B2CF9AE}" pid="6" name="_ColorHex">
    <vt:lpwstr/>
  </property>
  <property fmtid="{D5CDD505-2E9C-101B-9397-08002B2CF9AE}" pid="7" name="_Emoji">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_ColorTag">
    <vt:lpwstr/>
  </property>
  <property fmtid="{D5CDD505-2E9C-101B-9397-08002B2CF9AE}" pid="12" name="TriggerFlowInfo">
    <vt:lpwstr/>
  </property>
  <property fmtid="{D5CDD505-2E9C-101B-9397-08002B2CF9AE}" pid="13" name="MediaServiceImageTags">
    <vt:lpwstr/>
  </property>
  <property fmtid="{D5CDD505-2E9C-101B-9397-08002B2CF9AE}" pid="14" name="MSIP_Label_46af41d8-107a-49fd-a3f1-e07ecb13afb0_Enabled">
    <vt:lpwstr>true</vt:lpwstr>
  </property>
  <property fmtid="{D5CDD505-2E9C-101B-9397-08002B2CF9AE}" pid="15" name="MSIP_Label_46af41d8-107a-49fd-a3f1-e07ecb13afb0_SetDate">
    <vt:lpwstr>2025-12-15T14:56:42Z</vt:lpwstr>
  </property>
  <property fmtid="{D5CDD505-2E9C-101B-9397-08002B2CF9AE}" pid="16" name="MSIP_Label_46af41d8-107a-49fd-a3f1-e07ecb13afb0_Method">
    <vt:lpwstr>Privileged</vt:lpwstr>
  </property>
  <property fmtid="{D5CDD505-2E9C-101B-9397-08002B2CF9AE}" pid="17" name="MSIP_Label_46af41d8-107a-49fd-a3f1-e07ecb13afb0_Name">
    <vt:lpwstr>Public</vt:lpwstr>
  </property>
  <property fmtid="{D5CDD505-2E9C-101B-9397-08002B2CF9AE}" pid="18" name="MSIP_Label_46af41d8-107a-49fd-a3f1-e07ecb13afb0_SiteId">
    <vt:lpwstr>f8288cca-ef02-42bf-aefd-99eb215b9a43</vt:lpwstr>
  </property>
  <property fmtid="{D5CDD505-2E9C-101B-9397-08002B2CF9AE}" pid="19" name="MSIP_Label_46af41d8-107a-49fd-a3f1-e07ecb13afb0_ActionId">
    <vt:lpwstr>1b7ee22c-ed8f-4542-b3be-b33ab99e1cd2</vt:lpwstr>
  </property>
  <property fmtid="{D5CDD505-2E9C-101B-9397-08002B2CF9AE}" pid="20" name="MSIP_Label_46af41d8-107a-49fd-a3f1-e07ecb13afb0_ContentBits">
    <vt:lpwstr>0</vt:lpwstr>
  </property>
  <property fmtid="{D5CDD505-2E9C-101B-9397-08002B2CF9AE}" pid="21" name="MSIP_Label_46af41d8-107a-49fd-a3f1-e07ecb13afb0_Tag">
    <vt:lpwstr>10, 0, 1, 1</vt:lpwstr>
  </property>
</Properties>
</file>